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1"/>
  </p:notesMasterIdLst>
  <p:handoutMasterIdLst>
    <p:handoutMasterId r:id="rId22"/>
  </p:handoutMasterIdLst>
  <p:sldIdLst>
    <p:sldId id="256" r:id="rId2"/>
    <p:sldId id="261" r:id="rId3"/>
    <p:sldId id="257" r:id="rId4"/>
    <p:sldId id="259" r:id="rId5"/>
    <p:sldId id="260" r:id="rId6"/>
    <p:sldId id="272" r:id="rId7"/>
    <p:sldId id="262" r:id="rId8"/>
    <p:sldId id="264" r:id="rId9"/>
    <p:sldId id="273" r:id="rId10"/>
    <p:sldId id="274" r:id="rId11"/>
    <p:sldId id="275" r:id="rId12"/>
    <p:sldId id="266" r:id="rId13"/>
    <p:sldId id="263" r:id="rId14"/>
    <p:sldId id="267" r:id="rId15"/>
    <p:sldId id="268" r:id="rId16"/>
    <p:sldId id="269" r:id="rId17"/>
    <p:sldId id="270" r:id="rId18"/>
    <p:sldId id="271" r:id="rId19"/>
    <p:sldId id="258" r:id="rId20"/>
  </p:sldIdLst>
  <p:sldSz cx="9144000" cy="6858000" type="screen4x3"/>
  <p:notesSz cx="6858000" cy="9144000"/>
  <p:defaultTextStyle>
    <a:defPPr>
      <a:defRPr lang="ru-RU"/>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577" autoAdjust="0"/>
    <p:restoredTop sz="94655" autoAdjust="0"/>
  </p:normalViewPr>
  <p:slideViewPr>
    <p:cSldViewPr>
      <p:cViewPr varScale="1">
        <p:scale>
          <a:sx n="121" d="100"/>
          <a:sy n="121" d="100"/>
        </p:scale>
        <p:origin x="168" y="232"/>
      </p:cViewPr>
      <p:guideLst>
        <p:guide orient="horz" pos="2160"/>
        <p:guide pos="2880"/>
      </p:guideLst>
    </p:cSldViewPr>
  </p:slideViewPr>
  <p:notesTextViewPr>
    <p:cViewPr>
      <p:scale>
        <a:sx n="100" d="100"/>
        <a:sy n="100" d="100"/>
      </p:scale>
      <p:origin x="0" y="0"/>
    </p:cViewPr>
  </p:notesTextViewPr>
  <p:notesViewPr>
    <p:cSldViewPr>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5330"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endParaRPr lang="en-US"/>
          </a:p>
        </p:txBody>
      </p:sp>
      <p:sp>
        <p:nvSpPr>
          <p:cNvPr id="355331"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endParaRPr lang="en-US"/>
          </a:p>
        </p:txBody>
      </p:sp>
      <p:sp>
        <p:nvSpPr>
          <p:cNvPr id="355332"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p:spPr>
      </p:sp>
      <p:sp>
        <p:nvSpPr>
          <p:cNvPr id="355333"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55334"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endParaRPr lang="en-US"/>
          </a:p>
        </p:txBody>
      </p:sp>
      <p:sp>
        <p:nvSpPr>
          <p:cNvPr id="355335"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70303DAB-7232-4003-9A3C-6AA0CB340355}" type="slidenum">
              <a:rPr lang="en-US"/>
              <a:pPr/>
              <a:t>‹#›</a:t>
            </a:fld>
            <a:endParaRPr lang="en-US"/>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7828BC8-6CC5-4DBF-9B0E-A6C75B9D294D}" type="slidenum">
              <a:rPr lang="en-US"/>
              <a:pPr/>
              <a:t>1</a:t>
            </a:fld>
            <a:endParaRPr lang="en-US"/>
          </a:p>
        </p:txBody>
      </p:sp>
      <p:sp>
        <p:nvSpPr>
          <p:cNvPr id="356354" name="Rectangle 2"/>
          <p:cNvSpPr>
            <a:spLocks noGrp="1" noRot="1" noChangeAspect="1" noChangeArrowheads="1" noTextEdit="1"/>
          </p:cNvSpPr>
          <p:nvPr>
            <p:ph type="sldImg"/>
          </p:nvPr>
        </p:nvSpPr>
        <p:spPr>
          <a:ln/>
        </p:spPr>
      </p:sp>
      <p:sp>
        <p:nvSpPr>
          <p:cNvPr id="35635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4893092-DF02-4589-ADDB-235250F23230}" type="slidenum">
              <a:rPr lang="en-US"/>
              <a:pPr/>
              <a:t>3</a:t>
            </a:fld>
            <a:endParaRPr lang="en-US"/>
          </a:p>
        </p:txBody>
      </p:sp>
      <p:sp>
        <p:nvSpPr>
          <p:cNvPr id="357378" name="Rectangle 2"/>
          <p:cNvSpPr>
            <a:spLocks noGrp="1" noRot="1" noChangeAspect="1" noChangeArrowheads="1" noTextEdit="1"/>
          </p:cNvSpPr>
          <p:nvPr>
            <p:ph type="sldImg"/>
          </p:nvPr>
        </p:nvSpPr>
        <p:spPr>
          <a:ln/>
        </p:spPr>
      </p:sp>
      <p:sp>
        <p:nvSpPr>
          <p:cNvPr id="35737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091B436-CC3C-4E4C-BAD1-893BFD24D4DE}" type="slidenum">
              <a:rPr lang="en-US"/>
              <a:pPr/>
              <a:t>19</a:t>
            </a:fld>
            <a:endParaRPr lang="en-US"/>
          </a:p>
        </p:txBody>
      </p:sp>
      <p:sp>
        <p:nvSpPr>
          <p:cNvPr id="358402" name="Rectangle 2"/>
          <p:cNvSpPr>
            <a:spLocks noGrp="1" noRot="1" noChangeAspect="1" noChangeArrowheads="1" noTextEdit="1"/>
          </p:cNvSpPr>
          <p:nvPr>
            <p:ph type="sldImg"/>
          </p:nvPr>
        </p:nvSpPr>
        <p:spPr>
          <a:ln/>
        </p:spPr>
      </p:sp>
      <p:sp>
        <p:nvSpPr>
          <p:cNvPr id="358403" name="Rectangle 3"/>
          <p:cNvSpPr>
            <a:spLocks noGrp="1" noChangeArrowheads="1"/>
          </p:cNvSpPr>
          <p:nvPr>
            <p:ph type="body" idx="1"/>
          </p:nvPr>
        </p:nvSpPr>
        <p:spPr/>
        <p:txBody>
          <a:bodyP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4572000" y="4365625"/>
            <a:ext cx="4465638" cy="750888"/>
          </a:xfrm>
        </p:spPr>
        <p:txBody>
          <a:bodyPr/>
          <a:lstStyle>
            <a:lvl1pPr>
              <a:defRPr sz="2400" b="1">
                <a:solidFill>
                  <a:srgbClr val="000000"/>
                </a:solidFill>
              </a:defRPr>
            </a:lvl1pPr>
          </a:lstStyle>
          <a:p>
            <a:r>
              <a:rPr lang="ru-RU"/>
              <a:t>Click to edit Master title style</a:t>
            </a:r>
          </a:p>
        </p:txBody>
      </p:sp>
      <p:sp>
        <p:nvSpPr>
          <p:cNvPr id="5123" name="Rectangle 3"/>
          <p:cNvSpPr>
            <a:spLocks noGrp="1" noChangeArrowheads="1"/>
          </p:cNvSpPr>
          <p:nvPr>
            <p:ph type="subTitle" idx="1"/>
          </p:nvPr>
        </p:nvSpPr>
        <p:spPr>
          <a:xfrm>
            <a:off x="4572000" y="5300663"/>
            <a:ext cx="4465638" cy="503237"/>
          </a:xfrm>
        </p:spPr>
        <p:txBody>
          <a:bodyPr/>
          <a:lstStyle>
            <a:lvl1pPr marL="0" indent="0">
              <a:buFontTx/>
              <a:buNone/>
              <a:defRPr sz="2000" b="1"/>
            </a:lvl1pPr>
          </a:lstStyle>
          <a:p>
            <a:r>
              <a:rPr lang="ru-RU"/>
              <a:t>Click to edit Master subtitle style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Вертикальный текст 2"/>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6875463" y="188913"/>
            <a:ext cx="1871662" cy="6264275"/>
          </a:xfrm>
        </p:spPr>
        <p:txBody>
          <a:bodyPr vert="eaVert"/>
          <a:lstStyle/>
          <a:p>
            <a:r>
              <a:rPr lang="ru-RU"/>
              <a:t>Образец заголовка</a:t>
            </a:r>
          </a:p>
        </p:txBody>
      </p:sp>
      <p:sp>
        <p:nvSpPr>
          <p:cNvPr id="3" name="Вертикальный текст 2"/>
          <p:cNvSpPr>
            <a:spLocks noGrp="1"/>
          </p:cNvSpPr>
          <p:nvPr>
            <p:ph type="body" orient="vert" idx="1"/>
          </p:nvPr>
        </p:nvSpPr>
        <p:spPr>
          <a:xfrm>
            <a:off x="1258888" y="188913"/>
            <a:ext cx="5464175" cy="6264275"/>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Содержимое 2"/>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22313" y="4406900"/>
            <a:ext cx="7772400" cy="1362075"/>
          </a:xfrm>
        </p:spPr>
        <p:txBody>
          <a:bodyPr anchor="t"/>
          <a:lstStyle>
            <a:lvl1pPr algn="l">
              <a:defRPr sz="4000" b="1" cap="all"/>
            </a:lvl1pPr>
          </a:lstStyle>
          <a:p>
            <a:r>
              <a:rPr lang="ru-RU"/>
              <a:t>Образец заголовка</a:t>
            </a:r>
          </a:p>
        </p:txBody>
      </p:sp>
      <p:sp>
        <p:nvSpPr>
          <p:cNvPr id="3" name="Текст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ru-RU"/>
              <a:t>Образец текста</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Содержимое 2"/>
          <p:cNvSpPr>
            <a:spLocks noGrp="1"/>
          </p:cNvSpPr>
          <p:nvPr>
            <p:ph sz="half" idx="1"/>
          </p:nvPr>
        </p:nvSpPr>
        <p:spPr>
          <a:xfrm>
            <a:off x="1258888" y="1125538"/>
            <a:ext cx="3667125" cy="53276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Содержимое 3"/>
          <p:cNvSpPr>
            <a:spLocks noGrp="1"/>
          </p:cNvSpPr>
          <p:nvPr>
            <p:ph sz="half" idx="2"/>
          </p:nvPr>
        </p:nvSpPr>
        <p:spPr>
          <a:xfrm>
            <a:off x="5078413" y="1125538"/>
            <a:ext cx="3668712" cy="53276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1143000"/>
          </a:xfrm>
        </p:spPr>
        <p:txBody>
          <a:bodyPr/>
          <a:lstStyle>
            <a:lvl1pPr>
              <a:defRPr/>
            </a:lvl1pPr>
          </a:lstStyle>
          <a:p>
            <a:r>
              <a:rPr lang="ru-RU"/>
              <a:t>Образец заголовка</a:t>
            </a:r>
          </a:p>
        </p:txBody>
      </p:sp>
      <p:sp>
        <p:nvSpPr>
          <p:cNvPr id="3" name="Текст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Содержимое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Текст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Содержимое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3050"/>
            <a:ext cx="3008313" cy="1162050"/>
          </a:xfrm>
        </p:spPr>
        <p:txBody>
          <a:bodyPr anchor="b"/>
          <a:lstStyle>
            <a:lvl1pPr algn="l">
              <a:defRPr sz="2000" b="1"/>
            </a:lvl1pPr>
          </a:lstStyle>
          <a:p>
            <a:r>
              <a:rPr lang="ru-RU"/>
              <a:t>Образец заголовка</a:t>
            </a:r>
          </a:p>
        </p:txBody>
      </p:sp>
      <p:sp>
        <p:nvSpPr>
          <p:cNvPr id="3" name="Содержимое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Текст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792288" y="4800600"/>
            <a:ext cx="5486400" cy="566738"/>
          </a:xfrm>
        </p:spPr>
        <p:txBody>
          <a:bodyPr anchor="b"/>
          <a:lstStyle>
            <a:lvl1pPr algn="l">
              <a:defRPr sz="2000" b="1"/>
            </a:lvl1pPr>
          </a:lstStyle>
          <a:p>
            <a:r>
              <a:rPr lang="ru-RU"/>
              <a:t>Образец заголовка</a:t>
            </a:r>
          </a:p>
        </p:txBody>
      </p:sp>
      <p:sp>
        <p:nvSpPr>
          <p:cNvPr id="3" name="Рисунок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Текст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1258888" y="188913"/>
            <a:ext cx="7129462" cy="508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ru-RU"/>
              <a:t>Click to edit Master title style</a:t>
            </a:r>
          </a:p>
        </p:txBody>
      </p:sp>
      <p:sp>
        <p:nvSpPr>
          <p:cNvPr id="1027" name="Rectangle 3"/>
          <p:cNvSpPr>
            <a:spLocks noGrp="1" noChangeArrowheads="1"/>
          </p:cNvSpPr>
          <p:nvPr>
            <p:ph type="body" idx="1"/>
          </p:nvPr>
        </p:nvSpPr>
        <p:spPr bwMode="auto">
          <a:xfrm>
            <a:off x="1258888" y="1125538"/>
            <a:ext cx="7488237" cy="53276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ru-RU"/>
              <a:t>Click to edit Master text styles</a:t>
            </a:r>
          </a:p>
          <a:p>
            <a:pPr lvl="2"/>
            <a:r>
              <a:rPr lang="ru-RU"/>
              <a:t>Fifth level</a:t>
            </a:r>
          </a:p>
          <a:p>
            <a:pPr lvl="1"/>
            <a:r>
              <a:rPr lang="ru-RU"/>
              <a:t>Second level</a:t>
            </a:r>
          </a:p>
          <a:p>
            <a:pPr lvl="0"/>
            <a:r>
              <a:rPr lang="ru-RU"/>
              <a:t>Third level</a:t>
            </a:r>
          </a:p>
          <a:p>
            <a:pPr lvl="1"/>
            <a:r>
              <a:rPr lang="ru-RU"/>
              <a:t>Fourth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rtl="0" fontAlgn="base">
        <a:spcBef>
          <a:spcPct val="0"/>
        </a:spcBef>
        <a:spcAft>
          <a:spcPct val="0"/>
        </a:spcAft>
        <a:defRPr sz="3200">
          <a:solidFill>
            <a:schemeClr val="bg1"/>
          </a:solidFill>
          <a:latin typeface="+mj-lt"/>
          <a:ea typeface="+mj-ea"/>
          <a:cs typeface="+mj-cs"/>
        </a:defRPr>
      </a:lvl1pPr>
      <a:lvl2pPr algn="l" rtl="0" fontAlgn="base">
        <a:spcBef>
          <a:spcPct val="0"/>
        </a:spcBef>
        <a:spcAft>
          <a:spcPct val="0"/>
        </a:spcAft>
        <a:defRPr sz="3200">
          <a:solidFill>
            <a:schemeClr val="bg1"/>
          </a:solidFill>
          <a:latin typeface="Arial" charset="0"/>
        </a:defRPr>
      </a:lvl2pPr>
      <a:lvl3pPr algn="l" rtl="0" fontAlgn="base">
        <a:spcBef>
          <a:spcPct val="0"/>
        </a:spcBef>
        <a:spcAft>
          <a:spcPct val="0"/>
        </a:spcAft>
        <a:defRPr sz="3200">
          <a:solidFill>
            <a:schemeClr val="bg1"/>
          </a:solidFill>
          <a:latin typeface="Arial" charset="0"/>
        </a:defRPr>
      </a:lvl3pPr>
      <a:lvl4pPr algn="l" rtl="0" fontAlgn="base">
        <a:spcBef>
          <a:spcPct val="0"/>
        </a:spcBef>
        <a:spcAft>
          <a:spcPct val="0"/>
        </a:spcAft>
        <a:defRPr sz="3200">
          <a:solidFill>
            <a:schemeClr val="bg1"/>
          </a:solidFill>
          <a:latin typeface="Arial" charset="0"/>
        </a:defRPr>
      </a:lvl4pPr>
      <a:lvl5pPr algn="l" rtl="0" fontAlgn="base">
        <a:spcBef>
          <a:spcPct val="0"/>
        </a:spcBef>
        <a:spcAft>
          <a:spcPct val="0"/>
        </a:spcAft>
        <a:defRPr sz="3200">
          <a:solidFill>
            <a:schemeClr val="bg1"/>
          </a:solidFill>
          <a:latin typeface="Arial" charset="0"/>
        </a:defRPr>
      </a:lvl5pPr>
      <a:lvl6pPr marL="457200" algn="l" rtl="0" fontAlgn="base">
        <a:spcBef>
          <a:spcPct val="0"/>
        </a:spcBef>
        <a:spcAft>
          <a:spcPct val="0"/>
        </a:spcAft>
        <a:defRPr sz="3200">
          <a:solidFill>
            <a:schemeClr val="bg1"/>
          </a:solidFill>
          <a:latin typeface="Arial" charset="0"/>
        </a:defRPr>
      </a:lvl6pPr>
      <a:lvl7pPr marL="914400" algn="l" rtl="0" fontAlgn="base">
        <a:spcBef>
          <a:spcPct val="0"/>
        </a:spcBef>
        <a:spcAft>
          <a:spcPct val="0"/>
        </a:spcAft>
        <a:defRPr sz="3200">
          <a:solidFill>
            <a:schemeClr val="bg1"/>
          </a:solidFill>
          <a:latin typeface="Arial" charset="0"/>
        </a:defRPr>
      </a:lvl7pPr>
      <a:lvl8pPr marL="1371600" algn="l" rtl="0" fontAlgn="base">
        <a:spcBef>
          <a:spcPct val="0"/>
        </a:spcBef>
        <a:spcAft>
          <a:spcPct val="0"/>
        </a:spcAft>
        <a:defRPr sz="3200">
          <a:solidFill>
            <a:schemeClr val="bg1"/>
          </a:solidFill>
          <a:latin typeface="Arial" charset="0"/>
        </a:defRPr>
      </a:lvl8pPr>
      <a:lvl9pPr marL="1828800" algn="l" rtl="0" fontAlgn="base">
        <a:spcBef>
          <a:spcPct val="0"/>
        </a:spcBef>
        <a:spcAft>
          <a:spcPct val="0"/>
        </a:spcAft>
        <a:defRPr sz="3200">
          <a:solidFill>
            <a:schemeClr val="bg1"/>
          </a:solidFill>
          <a:latin typeface="Arial" charset="0"/>
        </a:defRPr>
      </a:lvl9pPr>
    </p:titleStyle>
    <p:bodyStyle>
      <a:lvl1pPr marL="342900" indent="-342900" algn="l" rtl="0" fontAlgn="base">
        <a:spcBef>
          <a:spcPct val="20000"/>
        </a:spcBef>
        <a:spcAft>
          <a:spcPct val="0"/>
        </a:spcAft>
        <a:buChar char="•"/>
        <a:defRPr sz="2800">
          <a:solidFill>
            <a:srgbClr val="000000"/>
          </a:solidFill>
          <a:latin typeface="+mn-lt"/>
          <a:ea typeface="+mn-ea"/>
          <a:cs typeface="+mn-cs"/>
        </a:defRPr>
      </a:lvl1pPr>
      <a:lvl2pPr marL="742950" indent="-285750" algn="l" rtl="0" fontAlgn="base">
        <a:spcBef>
          <a:spcPct val="20000"/>
        </a:spcBef>
        <a:spcAft>
          <a:spcPct val="0"/>
        </a:spcAft>
        <a:buChar char="–"/>
        <a:defRPr sz="2400" b="1">
          <a:solidFill>
            <a:srgbClr val="000000"/>
          </a:solidFill>
          <a:latin typeface="+mn-lt"/>
        </a:defRPr>
      </a:lvl2pPr>
      <a:lvl3pPr marL="1143000" indent="-228600" algn="l" rtl="0" fontAlgn="base">
        <a:spcBef>
          <a:spcPct val="20000"/>
        </a:spcBef>
        <a:spcAft>
          <a:spcPct val="0"/>
        </a:spcAft>
        <a:buChar char="•"/>
        <a:defRPr sz="2400">
          <a:solidFill>
            <a:srgbClr val="000000"/>
          </a:solidFill>
          <a:latin typeface="+mn-lt"/>
        </a:defRPr>
      </a:lvl3pPr>
      <a:lvl4pPr marL="1600200" indent="-228600" algn="l" rtl="0" fontAlgn="base">
        <a:spcBef>
          <a:spcPct val="20000"/>
        </a:spcBef>
        <a:spcAft>
          <a:spcPct val="0"/>
        </a:spcAft>
        <a:buChar char="–"/>
        <a:defRPr sz="2000">
          <a:solidFill>
            <a:schemeClr val="tx1"/>
          </a:solidFill>
          <a:latin typeface="+mn-lt"/>
        </a:defRPr>
      </a:lvl4pPr>
      <a:lvl5pPr marL="2057400" indent="-228600" algn="l" rtl="0" fontAlgn="base">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hyperlink" Target="https://github.com/rajat3Illinois/2021_Spring_finals" TargetMode="External"/><Relationship Id="rId4" Type="http://schemas.openxmlformats.org/officeDocument/2006/relationships/hyperlink" Target="mailto:rajat3@illinois.edu"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3" Type="http://schemas.openxmlformats.org/officeDocument/2006/relationships/image" Target="../media/image17.png"/><Relationship Id="rId18" Type="http://schemas.openxmlformats.org/officeDocument/2006/relationships/image" Target="../media/image22.png"/><Relationship Id="rId26" Type="http://schemas.openxmlformats.org/officeDocument/2006/relationships/image" Target="../media/image30.png"/><Relationship Id="rId3" Type="http://schemas.openxmlformats.org/officeDocument/2006/relationships/image" Target="../media/image7.png"/><Relationship Id="rId21" Type="http://schemas.openxmlformats.org/officeDocument/2006/relationships/image" Target="../media/image25.png"/><Relationship Id="rId7" Type="http://schemas.openxmlformats.org/officeDocument/2006/relationships/image" Target="../media/image11.png"/><Relationship Id="rId12" Type="http://schemas.openxmlformats.org/officeDocument/2006/relationships/image" Target="../media/image16.png"/><Relationship Id="rId17" Type="http://schemas.openxmlformats.org/officeDocument/2006/relationships/image" Target="../media/image21.png"/><Relationship Id="rId25" Type="http://schemas.openxmlformats.org/officeDocument/2006/relationships/image" Target="../media/image29.png"/><Relationship Id="rId33" Type="http://schemas.openxmlformats.org/officeDocument/2006/relationships/image" Target="../media/image37.png"/><Relationship Id="rId2" Type="http://schemas.openxmlformats.org/officeDocument/2006/relationships/image" Target="../media/image6.png"/><Relationship Id="rId16" Type="http://schemas.openxmlformats.org/officeDocument/2006/relationships/image" Target="../media/image20.png"/><Relationship Id="rId20" Type="http://schemas.openxmlformats.org/officeDocument/2006/relationships/image" Target="../media/image24.png"/><Relationship Id="rId29"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10.png"/><Relationship Id="rId11" Type="http://schemas.openxmlformats.org/officeDocument/2006/relationships/image" Target="../media/image15.png"/><Relationship Id="rId24" Type="http://schemas.openxmlformats.org/officeDocument/2006/relationships/image" Target="../media/image28.png"/><Relationship Id="rId32" Type="http://schemas.openxmlformats.org/officeDocument/2006/relationships/image" Target="../media/image36.png"/><Relationship Id="rId5" Type="http://schemas.openxmlformats.org/officeDocument/2006/relationships/image" Target="../media/image9.png"/><Relationship Id="rId15" Type="http://schemas.openxmlformats.org/officeDocument/2006/relationships/image" Target="../media/image19.png"/><Relationship Id="rId23" Type="http://schemas.openxmlformats.org/officeDocument/2006/relationships/image" Target="../media/image27.png"/><Relationship Id="rId28" Type="http://schemas.openxmlformats.org/officeDocument/2006/relationships/image" Target="../media/image32.png"/><Relationship Id="rId10" Type="http://schemas.openxmlformats.org/officeDocument/2006/relationships/image" Target="../media/image14.png"/><Relationship Id="rId19" Type="http://schemas.openxmlformats.org/officeDocument/2006/relationships/image" Target="../media/image23.png"/><Relationship Id="rId31" Type="http://schemas.openxmlformats.org/officeDocument/2006/relationships/image" Target="../media/image35.png"/><Relationship Id="rId4" Type="http://schemas.openxmlformats.org/officeDocument/2006/relationships/image" Target="../media/image8.png"/><Relationship Id="rId9" Type="http://schemas.openxmlformats.org/officeDocument/2006/relationships/image" Target="../media/image13.png"/><Relationship Id="rId14" Type="http://schemas.openxmlformats.org/officeDocument/2006/relationships/image" Target="../media/image18.png"/><Relationship Id="rId22" Type="http://schemas.openxmlformats.org/officeDocument/2006/relationships/image" Target="../media/image26.png"/><Relationship Id="rId27" Type="http://schemas.openxmlformats.org/officeDocument/2006/relationships/image" Target="../media/image31.png"/><Relationship Id="rId30" Type="http://schemas.openxmlformats.org/officeDocument/2006/relationships/image" Target="../media/image34.png"/><Relationship Id="rId8"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towardsdatascience.com/simulating-the-fifa-world-cup-2022-d363fad7da22" TargetMode="External"/><Relationship Id="rId2" Type="http://schemas.openxmlformats.org/officeDocument/2006/relationships/hyperlink" Target="https://www.espn.com/soccer/fifa-world-cup/story/3860182/2022-world-cup-how-qualifying-works-around-the-world" TargetMode="External"/><Relationship Id="rId1" Type="http://schemas.openxmlformats.org/officeDocument/2006/relationships/slideLayout" Target="../slideLayouts/slideLayout2.xml"/><Relationship Id="rId4" Type="http://schemas.openxmlformats.org/officeDocument/2006/relationships/hyperlink" Target="https://core.ac.uk/download/pdf/216466812.pdf"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38.tiff"/><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www.transfermarkt.us/statistik/weltrangliste" TargetMode="External"/><Relationship Id="rId2" Type="http://schemas.openxmlformats.org/officeDocument/2006/relationships/hyperlink" Target="https://www.kaggle.com/stefanoleone992/fifa-20-complete-player-dataset"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4818" name="Rectangle 2"/>
          <p:cNvSpPr>
            <a:spLocks noGrp="1" noChangeArrowheads="1"/>
          </p:cNvSpPr>
          <p:nvPr>
            <p:ph type="ctrTitle"/>
          </p:nvPr>
        </p:nvSpPr>
        <p:spPr>
          <a:xfrm>
            <a:off x="3635896" y="260648"/>
            <a:ext cx="5328592" cy="792088"/>
          </a:xfrm>
          <a:noFill/>
        </p:spPr>
        <p:txBody>
          <a:bodyPr/>
          <a:lstStyle/>
          <a:p>
            <a:r>
              <a:rPr lang="en-US" dirty="0">
                <a:latin typeface="Tahoma" charset="0"/>
              </a:rPr>
              <a:t>FIFA World Cup 2022 Simulation</a:t>
            </a:r>
            <a:endParaRPr lang="uk-UA" dirty="0">
              <a:latin typeface="Tahoma" charset="0"/>
            </a:endParaRPr>
          </a:p>
        </p:txBody>
      </p:sp>
      <p:sp>
        <p:nvSpPr>
          <p:cNvPr id="34819" name="Rectangle 3"/>
          <p:cNvSpPr>
            <a:spLocks noGrp="1" noChangeArrowheads="1"/>
          </p:cNvSpPr>
          <p:nvPr>
            <p:ph type="subTitle" idx="1"/>
          </p:nvPr>
        </p:nvSpPr>
        <p:spPr>
          <a:xfrm>
            <a:off x="4932040" y="908720"/>
            <a:ext cx="3960440" cy="1584176"/>
          </a:xfrm>
        </p:spPr>
        <p:txBody>
          <a:bodyPr/>
          <a:lstStyle/>
          <a:p>
            <a:pPr>
              <a:lnSpc>
                <a:spcPct val="90000"/>
              </a:lnSpc>
            </a:pPr>
            <a:r>
              <a:rPr lang="en-US" dirty="0"/>
              <a:t>By - Rajat Kumar </a:t>
            </a:r>
          </a:p>
          <a:p>
            <a:pPr>
              <a:lnSpc>
                <a:spcPct val="90000"/>
              </a:lnSpc>
            </a:pPr>
            <a:r>
              <a:rPr lang="en-US" dirty="0"/>
              <a:t>Contact – </a:t>
            </a:r>
            <a:r>
              <a:rPr lang="en-US" dirty="0">
                <a:hlinkClick r:id="rId4"/>
              </a:rPr>
              <a:t>rajat3@illinois.edu</a:t>
            </a:r>
            <a:endParaRPr lang="en-US" dirty="0"/>
          </a:p>
          <a:p>
            <a:pPr>
              <a:lnSpc>
                <a:spcPct val="90000"/>
              </a:lnSpc>
            </a:pPr>
            <a:r>
              <a:rPr lang="en-US" dirty="0">
                <a:hlinkClick r:id="rId5"/>
              </a:rPr>
              <a:t>https://github.com/rajat3Illinois/2021_Spring_finals</a:t>
            </a:r>
            <a:endParaRPr lang="en-US" dirty="0"/>
          </a:p>
          <a:p>
            <a:pPr>
              <a:lnSpc>
                <a:spcPct val="90000"/>
              </a:lnSpc>
            </a:pPr>
            <a:endParaRPr lang="en-US" dirty="0"/>
          </a:p>
          <a:p>
            <a:pPr>
              <a:lnSpc>
                <a:spcPct val="90000"/>
              </a:lnSpc>
            </a:pPr>
            <a:endParaRPr lang="uk-UA"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9C13F2-D96B-EE4F-B11B-9FABF1D32DE0}"/>
              </a:ext>
            </a:extLst>
          </p:cNvPr>
          <p:cNvSpPr>
            <a:spLocks noGrp="1"/>
          </p:cNvSpPr>
          <p:nvPr>
            <p:ph type="title"/>
          </p:nvPr>
        </p:nvSpPr>
        <p:spPr>
          <a:xfrm>
            <a:off x="179512" y="188913"/>
            <a:ext cx="8208838" cy="508000"/>
          </a:xfrm>
        </p:spPr>
        <p:txBody>
          <a:bodyPr/>
          <a:lstStyle/>
          <a:p>
            <a:r>
              <a:rPr lang="en-US" dirty="0"/>
              <a:t>Strengths of the Approach</a:t>
            </a:r>
          </a:p>
        </p:txBody>
      </p:sp>
      <p:sp>
        <p:nvSpPr>
          <p:cNvPr id="3" name="Content Placeholder 2">
            <a:extLst>
              <a:ext uri="{FF2B5EF4-FFF2-40B4-BE49-F238E27FC236}">
                <a16:creationId xmlns:a16="http://schemas.microsoft.com/office/drawing/2014/main" id="{58E77FEF-DDEC-E54F-BEF4-8AA983427E1B}"/>
              </a:ext>
            </a:extLst>
          </p:cNvPr>
          <p:cNvSpPr>
            <a:spLocks noGrp="1"/>
          </p:cNvSpPr>
          <p:nvPr>
            <p:ph idx="1"/>
          </p:nvPr>
        </p:nvSpPr>
        <p:spPr>
          <a:xfrm>
            <a:off x="179512" y="908720"/>
            <a:ext cx="8567613" cy="5544468"/>
          </a:xfrm>
        </p:spPr>
        <p:txBody>
          <a:bodyPr/>
          <a:lstStyle/>
          <a:p>
            <a:endParaRPr lang="en-US" sz="1600" dirty="0"/>
          </a:p>
          <a:p>
            <a:r>
              <a:rPr lang="en-US" sz="1600" dirty="0"/>
              <a:t>POT SEEDING UNDERSTANDING</a:t>
            </a:r>
          </a:p>
          <a:p>
            <a:endParaRPr lang="en-US" sz="1600" dirty="0"/>
          </a:p>
          <a:p>
            <a:r>
              <a:rPr lang="en-US" sz="1600" dirty="0"/>
              <a:t>Toss factor would be crucial in deciding the outcome of the match.</a:t>
            </a:r>
          </a:p>
          <a:p>
            <a:endParaRPr lang="en-US" sz="1600" dirty="0"/>
          </a:p>
          <a:p>
            <a:r>
              <a:rPr lang="en-US" sz="1600" dirty="0"/>
              <a:t>Team Past wins and losses plays a role in the determination of team result.</a:t>
            </a:r>
          </a:p>
          <a:p>
            <a:endParaRPr lang="en-US" sz="1600" dirty="0"/>
          </a:p>
          <a:p>
            <a:r>
              <a:rPr lang="en-US" sz="1600" dirty="0"/>
              <a:t>Object Oriented Programming Technique.</a:t>
            </a:r>
          </a:p>
          <a:p>
            <a:endParaRPr lang="en-US" sz="1600" dirty="0"/>
          </a:p>
          <a:p>
            <a:r>
              <a:rPr lang="en-US" sz="1600" dirty="0"/>
              <a:t>Use of Poseidon Approach to calculate the match result is effective.</a:t>
            </a:r>
          </a:p>
          <a:p>
            <a:endParaRPr lang="en-US" sz="1600" dirty="0"/>
          </a:p>
          <a:p>
            <a:r>
              <a:rPr lang="en-US" sz="1600" dirty="0"/>
              <a:t>Host nation factor.</a:t>
            </a:r>
          </a:p>
        </p:txBody>
      </p:sp>
    </p:spTree>
    <p:extLst>
      <p:ext uri="{BB962C8B-B14F-4D97-AF65-F5344CB8AC3E}">
        <p14:creationId xmlns:p14="http://schemas.microsoft.com/office/powerpoint/2010/main" val="38536541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E011A-66D2-8D42-A49D-2FB194119550}"/>
              </a:ext>
            </a:extLst>
          </p:cNvPr>
          <p:cNvSpPr>
            <a:spLocks noGrp="1"/>
          </p:cNvSpPr>
          <p:nvPr>
            <p:ph type="title"/>
          </p:nvPr>
        </p:nvSpPr>
        <p:spPr>
          <a:xfrm>
            <a:off x="179512" y="188913"/>
            <a:ext cx="8784976" cy="508000"/>
          </a:xfrm>
        </p:spPr>
        <p:txBody>
          <a:bodyPr/>
          <a:lstStyle/>
          <a:p>
            <a:r>
              <a:rPr lang="en-US" dirty="0"/>
              <a:t>		Important Assumptions</a:t>
            </a:r>
          </a:p>
        </p:txBody>
      </p:sp>
      <p:sp>
        <p:nvSpPr>
          <p:cNvPr id="3" name="Content Placeholder 2">
            <a:extLst>
              <a:ext uri="{FF2B5EF4-FFF2-40B4-BE49-F238E27FC236}">
                <a16:creationId xmlns:a16="http://schemas.microsoft.com/office/drawing/2014/main" id="{794FEC22-6035-F745-90F5-53E3950B1777}"/>
              </a:ext>
            </a:extLst>
          </p:cNvPr>
          <p:cNvSpPr>
            <a:spLocks noGrp="1"/>
          </p:cNvSpPr>
          <p:nvPr>
            <p:ph idx="1"/>
          </p:nvPr>
        </p:nvSpPr>
        <p:spPr>
          <a:xfrm>
            <a:off x="179512" y="836712"/>
            <a:ext cx="8948043" cy="4824536"/>
          </a:xfrm>
        </p:spPr>
        <p:txBody>
          <a:bodyPr/>
          <a:lstStyle/>
          <a:p>
            <a:r>
              <a:rPr lang="en-US" sz="1600" dirty="0"/>
              <a:t>Host nation is likely to perform 25% better as per their normal performance. </a:t>
            </a:r>
          </a:p>
          <a:p>
            <a:endParaRPr lang="en-US" sz="1600" dirty="0"/>
          </a:p>
          <a:p>
            <a:r>
              <a:rPr lang="en-US" sz="1600" dirty="0"/>
              <a:t>There is at least 1 team from each confederation (continent).</a:t>
            </a:r>
          </a:p>
          <a:p>
            <a:endParaRPr lang="en-US" sz="1600" dirty="0"/>
          </a:p>
          <a:p>
            <a:r>
              <a:rPr lang="en-US" sz="1600" dirty="0"/>
              <a:t>Squad size (Bench Strength) are crucial in determining the qualification of team.</a:t>
            </a:r>
          </a:p>
          <a:p>
            <a:endParaRPr lang="en-US" sz="1600" dirty="0"/>
          </a:p>
          <a:p>
            <a:r>
              <a:rPr lang="en-US" sz="1600" dirty="0"/>
              <a:t>The number of players above the median rating plays an important role in qualification.</a:t>
            </a:r>
          </a:p>
          <a:p>
            <a:endParaRPr lang="en-US" sz="1600" dirty="0"/>
          </a:p>
          <a:p>
            <a:r>
              <a:rPr lang="en-US" sz="1600" dirty="0"/>
              <a:t>The total market value combined of all the players of a team has an impact on teams qualification.</a:t>
            </a:r>
          </a:p>
          <a:p>
            <a:endParaRPr lang="en-US" sz="1600" dirty="0"/>
          </a:p>
          <a:p>
            <a:r>
              <a:rPr lang="en-US" sz="1600" dirty="0"/>
              <a:t>For certain teams as well as host nation (Qatar), attacking prowess and defensive prowess are randomly added based on their ranking.</a:t>
            </a:r>
          </a:p>
          <a:p>
            <a:endParaRPr lang="en-US" sz="1600" dirty="0"/>
          </a:p>
          <a:p>
            <a:r>
              <a:rPr lang="en-US" sz="1600" dirty="0"/>
              <a:t>The Ranking points of the team along with the attacking and defensive prowess are important in deciding the match result between two teams.</a:t>
            </a:r>
          </a:p>
          <a:p>
            <a:pPr marL="0" indent="0">
              <a:buNone/>
            </a:pPr>
            <a:endParaRPr lang="en-US" sz="1400" dirty="0"/>
          </a:p>
          <a:p>
            <a:endParaRPr lang="en-US" dirty="0"/>
          </a:p>
        </p:txBody>
      </p:sp>
    </p:spTree>
    <p:extLst>
      <p:ext uri="{BB962C8B-B14F-4D97-AF65-F5344CB8AC3E}">
        <p14:creationId xmlns:p14="http://schemas.microsoft.com/office/powerpoint/2010/main" val="23028614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7E0043-370F-1849-8296-47CF4E74A6D4}"/>
              </a:ext>
            </a:extLst>
          </p:cNvPr>
          <p:cNvSpPr>
            <a:spLocks noGrp="1"/>
          </p:cNvSpPr>
          <p:nvPr>
            <p:ph type="title"/>
          </p:nvPr>
        </p:nvSpPr>
        <p:spPr>
          <a:xfrm>
            <a:off x="251520" y="44624"/>
            <a:ext cx="8136830" cy="652289"/>
          </a:xfrm>
        </p:spPr>
        <p:txBody>
          <a:bodyPr/>
          <a:lstStyle/>
          <a:p>
            <a:pPr algn="ctr"/>
            <a:br>
              <a:rPr lang="en-US" dirty="0"/>
            </a:br>
            <a:r>
              <a:rPr lang="en-US" dirty="0"/>
              <a:t>   Design Process and Key Observation</a:t>
            </a:r>
            <a:br>
              <a:rPr lang="en-US" dirty="0"/>
            </a:br>
            <a:endParaRPr lang="en-US" dirty="0"/>
          </a:p>
        </p:txBody>
      </p:sp>
      <p:sp>
        <p:nvSpPr>
          <p:cNvPr id="3" name="Content Placeholder 2">
            <a:extLst>
              <a:ext uri="{FF2B5EF4-FFF2-40B4-BE49-F238E27FC236}">
                <a16:creationId xmlns:a16="http://schemas.microsoft.com/office/drawing/2014/main" id="{3FD81E3B-AAC2-3E49-A79B-109AAEE80E85}"/>
              </a:ext>
            </a:extLst>
          </p:cNvPr>
          <p:cNvSpPr>
            <a:spLocks noGrp="1"/>
          </p:cNvSpPr>
          <p:nvPr>
            <p:ph idx="1"/>
          </p:nvPr>
        </p:nvSpPr>
        <p:spPr>
          <a:xfrm>
            <a:off x="251520" y="836712"/>
            <a:ext cx="8495605" cy="5616476"/>
          </a:xfrm>
        </p:spPr>
        <p:txBody>
          <a:bodyPr/>
          <a:lstStyle/>
          <a:p>
            <a:pPr marL="0" indent="0">
              <a:buNone/>
            </a:pPr>
            <a:endParaRPr lang="en-US" sz="1400" dirty="0"/>
          </a:p>
          <a:p>
            <a:pPr marL="0" indent="0">
              <a:buNone/>
            </a:pPr>
            <a:r>
              <a:rPr lang="en-US" sz="1600" b="1" dirty="0">
                <a:solidFill>
                  <a:srgbClr val="0070C0"/>
                </a:solidFill>
              </a:rPr>
              <a:t>Key Observations: -</a:t>
            </a:r>
          </a:p>
          <a:p>
            <a:pPr marL="0" indent="0">
              <a:buNone/>
            </a:pPr>
            <a:endParaRPr lang="en-US" sz="1600" b="1" dirty="0">
              <a:solidFill>
                <a:srgbClr val="0070C0"/>
              </a:solidFill>
            </a:endParaRPr>
          </a:p>
          <a:p>
            <a:r>
              <a:rPr lang="en-US" sz="1400" dirty="0"/>
              <a:t>Keen observation and pre-processing is crucial on the players_20 dataset containing the details of rating, market value, team position and nationality.</a:t>
            </a:r>
          </a:p>
          <a:p>
            <a:r>
              <a:rPr lang="en-US" sz="1400" dirty="0"/>
              <a:t>During the design process, it was noticed that there is a mismatch in the nation names as per the Team Ranking dataset and dataset.</a:t>
            </a:r>
          </a:p>
          <a:p>
            <a:r>
              <a:rPr lang="en-US" sz="1400" dirty="0"/>
              <a:t>For handling the above scenarios, proper pre-processing of data is undertaken.</a:t>
            </a:r>
          </a:p>
          <a:p>
            <a:pPr lvl="1"/>
            <a:r>
              <a:rPr lang="en-US" sz="1400" b="0" dirty="0">
                <a:ea typeface="+mn-ea"/>
                <a:cs typeface="+mn-cs"/>
              </a:rPr>
              <a:t>For some team(s) the defensive and attacking power are randomly assigned between a range based on their rank. With teams having ranks between 20 to 30 having power assigned randomly from 65 to 67, with team having rank between 31 to 50 assigned 63 to 65 and so forth.</a:t>
            </a:r>
          </a:p>
          <a:p>
            <a:pPr lvl="1"/>
            <a:r>
              <a:rPr lang="en-US" sz="1400" b="0" dirty="0"/>
              <a:t>Goalkeeping power is considered while calculating the he defensive power.</a:t>
            </a:r>
          </a:p>
          <a:p>
            <a:pPr marL="0" indent="0">
              <a:buNone/>
            </a:pPr>
            <a:endParaRPr lang="en-US" sz="1400" dirty="0"/>
          </a:p>
          <a:p>
            <a:pPr marL="0" indent="0">
              <a:buNone/>
            </a:pPr>
            <a:r>
              <a:rPr lang="en-US" sz="1600" b="1" dirty="0">
                <a:solidFill>
                  <a:srgbClr val="0070C0"/>
                </a:solidFill>
              </a:rPr>
              <a:t>Design Process: -</a:t>
            </a:r>
          </a:p>
          <a:p>
            <a:pPr marL="0" indent="0">
              <a:buNone/>
            </a:pPr>
            <a:endParaRPr lang="en-US" sz="1600" b="1" dirty="0">
              <a:solidFill>
                <a:srgbClr val="0070C0"/>
              </a:solidFill>
            </a:endParaRPr>
          </a:p>
          <a:p>
            <a:r>
              <a:rPr lang="en-US" sz="1400" dirty="0"/>
              <a:t>Keeping in mind all the above key observations and the relevant dataset, Panda’s data frame is predominantly used.</a:t>
            </a:r>
          </a:p>
          <a:p>
            <a:r>
              <a:rPr lang="en-US" sz="1400" dirty="0"/>
              <a:t>Since it involves the team data stats, an OOP design defining the Team objects is developed, providing the necessary feasibility to output the results after every simulation.</a:t>
            </a:r>
          </a:p>
          <a:p>
            <a:endParaRPr lang="en-US" sz="1400" dirty="0"/>
          </a:p>
        </p:txBody>
      </p:sp>
    </p:spTree>
    <p:extLst>
      <p:ext uri="{BB962C8B-B14F-4D97-AF65-F5344CB8AC3E}">
        <p14:creationId xmlns:p14="http://schemas.microsoft.com/office/powerpoint/2010/main" val="39035117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3155E-6AB1-5241-A535-78AD50395029}"/>
              </a:ext>
            </a:extLst>
          </p:cNvPr>
          <p:cNvSpPr>
            <a:spLocks noGrp="1"/>
          </p:cNvSpPr>
          <p:nvPr>
            <p:ph type="title"/>
          </p:nvPr>
        </p:nvSpPr>
        <p:spPr>
          <a:xfrm>
            <a:off x="173707" y="152400"/>
            <a:ext cx="8208838" cy="519914"/>
          </a:xfrm>
        </p:spPr>
        <p:txBody>
          <a:bodyPr/>
          <a:lstStyle/>
          <a:p>
            <a:pPr algn="ctr"/>
            <a:r>
              <a:rPr lang="en-US" dirty="0"/>
              <a:t>Understanding Pot Seedings</a:t>
            </a:r>
          </a:p>
        </p:txBody>
      </p:sp>
      <p:sp>
        <p:nvSpPr>
          <p:cNvPr id="3" name="Content Placeholder 2">
            <a:extLst>
              <a:ext uri="{FF2B5EF4-FFF2-40B4-BE49-F238E27FC236}">
                <a16:creationId xmlns:a16="http://schemas.microsoft.com/office/drawing/2014/main" id="{A9CACD69-142F-2E41-90FC-E4C46D24256E}"/>
              </a:ext>
            </a:extLst>
          </p:cNvPr>
          <p:cNvSpPr>
            <a:spLocks noGrp="1"/>
          </p:cNvSpPr>
          <p:nvPr>
            <p:ph idx="1"/>
          </p:nvPr>
        </p:nvSpPr>
        <p:spPr>
          <a:xfrm>
            <a:off x="179512" y="908720"/>
            <a:ext cx="8567613" cy="5544468"/>
          </a:xfrm>
        </p:spPr>
        <p:txBody>
          <a:bodyPr/>
          <a:lstStyle/>
          <a:p>
            <a:pPr marL="0" indent="0">
              <a:buNone/>
            </a:pPr>
            <a:endParaRPr lang="en-US" sz="1400" dirty="0"/>
          </a:p>
          <a:p>
            <a:pPr>
              <a:buFont typeface="Wingdings" pitchFamily="2" charset="2"/>
              <a:buChar char="v"/>
            </a:pPr>
            <a:r>
              <a:rPr lang="en-US" sz="1400" dirty="0"/>
              <a:t>The teams in groups is dependent on Pots Seeding.</a:t>
            </a:r>
          </a:p>
          <a:p>
            <a:pPr>
              <a:buFont typeface="Wingdings" pitchFamily="2" charset="2"/>
              <a:buChar char="v"/>
            </a:pPr>
            <a:r>
              <a:rPr lang="en-US" sz="1400" dirty="0"/>
              <a:t>The 4 pots similar to the one below predominantly defines the groups of each team. The host nation Qatar automatically is put to the Pot1.</a:t>
            </a:r>
          </a:p>
          <a:p>
            <a:pPr>
              <a:buFont typeface="Wingdings" pitchFamily="2" charset="2"/>
              <a:buChar char="v"/>
            </a:pPr>
            <a:endParaRPr lang="en-US" sz="1400" dirty="0"/>
          </a:p>
          <a:p>
            <a:pPr>
              <a:buFont typeface="Wingdings" pitchFamily="2" charset="2"/>
              <a:buChar char="v"/>
            </a:pPr>
            <a:endParaRPr lang="en-US" sz="1400" dirty="0"/>
          </a:p>
          <a:p>
            <a:pPr>
              <a:buFont typeface="Wingdings" pitchFamily="2" charset="2"/>
              <a:buChar char="v"/>
            </a:pPr>
            <a:endParaRPr lang="en-US" sz="1400" dirty="0"/>
          </a:p>
          <a:p>
            <a:pPr>
              <a:buFont typeface="Wingdings" pitchFamily="2" charset="2"/>
              <a:buChar char="v"/>
            </a:pPr>
            <a:endParaRPr lang="en-US" sz="1400" dirty="0"/>
          </a:p>
          <a:p>
            <a:pPr>
              <a:buFont typeface="Wingdings" pitchFamily="2" charset="2"/>
              <a:buChar char="v"/>
            </a:pPr>
            <a:endParaRPr lang="en-US" sz="1400" dirty="0"/>
          </a:p>
          <a:p>
            <a:pPr>
              <a:buFont typeface="Wingdings" pitchFamily="2" charset="2"/>
              <a:buChar char="v"/>
            </a:pPr>
            <a:endParaRPr lang="en-US" sz="1400" dirty="0"/>
          </a:p>
          <a:p>
            <a:pPr>
              <a:buFont typeface="Wingdings" pitchFamily="2" charset="2"/>
              <a:buChar char="v"/>
            </a:pPr>
            <a:endParaRPr lang="en-US" sz="1400" dirty="0"/>
          </a:p>
          <a:p>
            <a:pPr>
              <a:buFont typeface="Wingdings" pitchFamily="2" charset="2"/>
              <a:buChar char="v"/>
            </a:pPr>
            <a:endParaRPr lang="en-US" sz="1400" dirty="0"/>
          </a:p>
          <a:p>
            <a:pPr>
              <a:buFont typeface="Wingdings" pitchFamily="2" charset="2"/>
              <a:buChar char="v"/>
            </a:pPr>
            <a:endParaRPr lang="en-US" sz="1400" dirty="0"/>
          </a:p>
          <a:p>
            <a:pPr>
              <a:buFont typeface="Wingdings" pitchFamily="2" charset="2"/>
              <a:buChar char="v"/>
            </a:pPr>
            <a:endParaRPr lang="en-US" sz="1400" dirty="0"/>
          </a:p>
          <a:p>
            <a:pPr>
              <a:buFont typeface="Wingdings" pitchFamily="2" charset="2"/>
              <a:buChar char="v"/>
            </a:pPr>
            <a:endParaRPr lang="en-US" sz="1400" dirty="0"/>
          </a:p>
          <a:p>
            <a:pPr>
              <a:buFont typeface="Wingdings" pitchFamily="2" charset="2"/>
              <a:buChar char="v"/>
            </a:pPr>
            <a:endParaRPr lang="en-US" sz="1400" dirty="0"/>
          </a:p>
          <a:p>
            <a:pPr marL="0" indent="0">
              <a:buNone/>
            </a:pPr>
            <a:endParaRPr lang="en-US" sz="1400" dirty="0"/>
          </a:p>
          <a:p>
            <a:pPr>
              <a:buFont typeface="Wingdings" pitchFamily="2" charset="2"/>
              <a:buChar char="v"/>
            </a:pPr>
            <a:r>
              <a:rPr lang="en-US" sz="1400" dirty="0"/>
              <a:t>Teams in the pots are officially decided as per their ranking. </a:t>
            </a:r>
          </a:p>
          <a:p>
            <a:pPr>
              <a:buFont typeface="Wingdings" pitchFamily="2" charset="2"/>
              <a:buChar char="v"/>
            </a:pPr>
            <a:r>
              <a:rPr lang="en-US" sz="1400" dirty="0"/>
              <a:t>Once the pots are filled as per qualified team ranking, the 8 groups are randomly constructed, with each group containing one team from every Pot.</a:t>
            </a:r>
          </a:p>
          <a:p>
            <a:pPr marL="0" indent="0">
              <a:buNone/>
            </a:pPr>
            <a:endParaRPr lang="en-US" dirty="0"/>
          </a:p>
        </p:txBody>
      </p:sp>
      <p:graphicFrame>
        <p:nvGraphicFramePr>
          <p:cNvPr id="7" name="Table 7">
            <a:extLst>
              <a:ext uri="{FF2B5EF4-FFF2-40B4-BE49-F238E27FC236}">
                <a16:creationId xmlns:a16="http://schemas.microsoft.com/office/drawing/2014/main" id="{3C3868BA-4B93-8F4E-9DF5-644791DB9D01}"/>
              </a:ext>
            </a:extLst>
          </p:cNvPr>
          <p:cNvGraphicFramePr>
            <a:graphicFrameLocks noGrp="1"/>
          </p:cNvGraphicFramePr>
          <p:nvPr>
            <p:extLst>
              <p:ext uri="{D42A27DB-BD31-4B8C-83A1-F6EECF244321}">
                <p14:modId xmlns:p14="http://schemas.microsoft.com/office/powerpoint/2010/main" val="2651101649"/>
              </p:ext>
            </p:extLst>
          </p:nvPr>
        </p:nvGraphicFramePr>
        <p:xfrm>
          <a:off x="899591" y="1930553"/>
          <a:ext cx="6264696" cy="3291840"/>
        </p:xfrm>
        <a:graphic>
          <a:graphicData uri="http://schemas.openxmlformats.org/drawingml/2006/table">
            <a:tbl>
              <a:tblPr firstRow="1" bandRow="1">
                <a:tableStyleId>{5C22544A-7EE6-4342-B048-85BDC9FD1C3A}</a:tableStyleId>
              </a:tblPr>
              <a:tblGrid>
                <a:gridCol w="1566174">
                  <a:extLst>
                    <a:ext uri="{9D8B030D-6E8A-4147-A177-3AD203B41FA5}">
                      <a16:colId xmlns:a16="http://schemas.microsoft.com/office/drawing/2014/main" val="1297468391"/>
                    </a:ext>
                  </a:extLst>
                </a:gridCol>
                <a:gridCol w="1566174">
                  <a:extLst>
                    <a:ext uri="{9D8B030D-6E8A-4147-A177-3AD203B41FA5}">
                      <a16:colId xmlns:a16="http://schemas.microsoft.com/office/drawing/2014/main" val="584377642"/>
                    </a:ext>
                  </a:extLst>
                </a:gridCol>
                <a:gridCol w="1566174">
                  <a:extLst>
                    <a:ext uri="{9D8B030D-6E8A-4147-A177-3AD203B41FA5}">
                      <a16:colId xmlns:a16="http://schemas.microsoft.com/office/drawing/2014/main" val="1810142271"/>
                    </a:ext>
                  </a:extLst>
                </a:gridCol>
                <a:gridCol w="1566174">
                  <a:extLst>
                    <a:ext uri="{9D8B030D-6E8A-4147-A177-3AD203B41FA5}">
                      <a16:colId xmlns:a16="http://schemas.microsoft.com/office/drawing/2014/main" val="1368659077"/>
                    </a:ext>
                  </a:extLst>
                </a:gridCol>
              </a:tblGrid>
              <a:tr h="352037">
                <a:tc>
                  <a:txBody>
                    <a:bodyPr/>
                    <a:lstStyle/>
                    <a:p>
                      <a:r>
                        <a:rPr lang="en-US" dirty="0"/>
                        <a:t>Pot 1</a:t>
                      </a:r>
                    </a:p>
                  </a:txBody>
                  <a:tcPr/>
                </a:tc>
                <a:tc>
                  <a:txBody>
                    <a:bodyPr/>
                    <a:lstStyle/>
                    <a:p>
                      <a:r>
                        <a:rPr lang="en-US" dirty="0"/>
                        <a:t>Pot 2</a:t>
                      </a:r>
                    </a:p>
                  </a:txBody>
                  <a:tcPr/>
                </a:tc>
                <a:tc>
                  <a:txBody>
                    <a:bodyPr/>
                    <a:lstStyle/>
                    <a:p>
                      <a:r>
                        <a:rPr lang="en-US" dirty="0"/>
                        <a:t>Pot 3</a:t>
                      </a:r>
                    </a:p>
                  </a:txBody>
                  <a:tcPr/>
                </a:tc>
                <a:tc>
                  <a:txBody>
                    <a:bodyPr/>
                    <a:lstStyle/>
                    <a:p>
                      <a:r>
                        <a:rPr lang="en-US" dirty="0"/>
                        <a:t>Pot 4</a:t>
                      </a:r>
                    </a:p>
                  </a:txBody>
                  <a:tcPr/>
                </a:tc>
                <a:extLst>
                  <a:ext uri="{0D108BD9-81ED-4DB2-BD59-A6C34878D82A}">
                    <a16:rowId xmlns:a16="http://schemas.microsoft.com/office/drawing/2014/main" val="1058555989"/>
                  </a:ext>
                </a:extLst>
              </a:tr>
              <a:tr h="352039">
                <a:tc>
                  <a:txBody>
                    <a:bodyPr/>
                    <a:lstStyle/>
                    <a:p>
                      <a:r>
                        <a:rPr lang="en-US" dirty="0"/>
                        <a:t>Qatar (Host)</a:t>
                      </a:r>
                    </a:p>
                  </a:txBody>
                  <a:tcPr/>
                </a:tc>
                <a:tc>
                  <a:txBody>
                    <a:bodyPr/>
                    <a:lstStyle/>
                    <a:p>
                      <a:endParaRPr lang="en-US" dirty="0"/>
                    </a:p>
                  </a:txBody>
                  <a:tcPr/>
                </a:tc>
                <a:tc>
                  <a:txBody>
                    <a:bodyPr/>
                    <a:lstStyle/>
                    <a:p>
                      <a:endParaRPr lang="en-US" dirty="0"/>
                    </a:p>
                  </a:txBody>
                  <a:tcPr/>
                </a:tc>
                <a:tc>
                  <a:txBody>
                    <a:bodyPr/>
                    <a:lstStyle/>
                    <a:p>
                      <a:endParaRPr lang="en-US"/>
                    </a:p>
                  </a:txBody>
                  <a:tcPr/>
                </a:tc>
                <a:extLst>
                  <a:ext uri="{0D108BD9-81ED-4DB2-BD59-A6C34878D82A}">
                    <a16:rowId xmlns:a16="http://schemas.microsoft.com/office/drawing/2014/main" val="3793821351"/>
                  </a:ext>
                </a:extLst>
              </a:tr>
              <a:tr h="352039">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a:p>
                  </a:txBody>
                  <a:tcPr/>
                </a:tc>
                <a:extLst>
                  <a:ext uri="{0D108BD9-81ED-4DB2-BD59-A6C34878D82A}">
                    <a16:rowId xmlns:a16="http://schemas.microsoft.com/office/drawing/2014/main" val="3254811676"/>
                  </a:ext>
                </a:extLst>
              </a:tr>
              <a:tr h="352039">
                <a:tc>
                  <a:txBody>
                    <a:bodyPr/>
                    <a:lstStyle/>
                    <a:p>
                      <a:endParaRPr lang="en-US"/>
                    </a:p>
                  </a:txBody>
                  <a:tcPr/>
                </a:tc>
                <a:tc>
                  <a:txBody>
                    <a:bodyPr/>
                    <a:lstStyle/>
                    <a:p>
                      <a:endParaRPr lang="en-US" dirty="0"/>
                    </a:p>
                  </a:txBody>
                  <a:tcPr/>
                </a:tc>
                <a:tc>
                  <a:txBody>
                    <a:bodyPr/>
                    <a:lstStyle/>
                    <a:p>
                      <a:endParaRPr lang="en-US" dirty="0"/>
                    </a:p>
                  </a:txBody>
                  <a:tcPr/>
                </a:tc>
                <a:tc>
                  <a:txBody>
                    <a:bodyPr/>
                    <a:lstStyle/>
                    <a:p>
                      <a:endParaRPr lang="en-US"/>
                    </a:p>
                  </a:txBody>
                  <a:tcPr/>
                </a:tc>
                <a:extLst>
                  <a:ext uri="{0D108BD9-81ED-4DB2-BD59-A6C34878D82A}">
                    <a16:rowId xmlns:a16="http://schemas.microsoft.com/office/drawing/2014/main" val="2842084059"/>
                  </a:ext>
                </a:extLst>
              </a:tr>
              <a:tr h="352039">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a:p>
                  </a:txBody>
                  <a:tcPr/>
                </a:tc>
                <a:extLst>
                  <a:ext uri="{0D108BD9-81ED-4DB2-BD59-A6C34878D82A}">
                    <a16:rowId xmlns:a16="http://schemas.microsoft.com/office/drawing/2014/main" val="2321381182"/>
                  </a:ext>
                </a:extLst>
              </a:tr>
              <a:tr h="352039">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184345870"/>
                  </a:ext>
                </a:extLst>
              </a:tr>
              <a:tr h="352039">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653967602"/>
                  </a:ext>
                </a:extLst>
              </a:tr>
              <a:tr h="352039">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379541906"/>
                  </a:ext>
                </a:extLst>
              </a:tr>
              <a:tr h="352039">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2848502897"/>
                  </a:ext>
                </a:extLst>
              </a:tr>
            </a:tbl>
          </a:graphicData>
        </a:graphic>
      </p:graphicFrame>
      <p:pic>
        <p:nvPicPr>
          <p:cNvPr id="1026" name="Picture 2">
            <a:extLst>
              <a:ext uri="{FF2B5EF4-FFF2-40B4-BE49-F238E27FC236}">
                <a16:creationId xmlns:a16="http://schemas.microsoft.com/office/drawing/2014/main" id="{BF5253CB-94AA-0A43-8827-1175B4D65C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292100" cy="190500"/>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a:extLst>
              <a:ext uri="{FF2B5EF4-FFF2-40B4-BE49-F238E27FC236}">
                <a16:creationId xmlns:a16="http://schemas.microsoft.com/office/drawing/2014/main" id="{6F8E90E4-9C16-6648-946F-7380578301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292100" cy="1905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2DEB7E36-42FF-ED4F-82E9-0692F05EBA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254000" cy="190500"/>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a:extLst>
              <a:ext uri="{FF2B5EF4-FFF2-40B4-BE49-F238E27FC236}">
                <a16:creationId xmlns:a16="http://schemas.microsoft.com/office/drawing/2014/main" id="{C859704C-57E5-FC4B-8089-7193DE728C2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292100" cy="1905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EBA421BE-698A-4841-862D-A0A92B1EC77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292100" cy="177800"/>
          </a:xfrm>
          <a:prstGeom prst="rect">
            <a:avLst/>
          </a:prstGeom>
          <a:noFill/>
          <a:extLst>
            <a:ext uri="{909E8E84-426E-40DD-AFC4-6F175D3DCCD1}">
              <a14:hiddenFill xmlns:a14="http://schemas.microsoft.com/office/drawing/2010/main">
                <a:solidFill>
                  <a:srgbClr val="FFFFFF"/>
                </a:solidFill>
              </a14:hiddenFill>
            </a:ext>
          </a:extLst>
        </p:spPr>
      </p:pic>
      <p:pic>
        <p:nvPicPr>
          <p:cNvPr id="1031" name="Picture 7">
            <a:extLst>
              <a:ext uri="{FF2B5EF4-FFF2-40B4-BE49-F238E27FC236}">
                <a16:creationId xmlns:a16="http://schemas.microsoft.com/office/drawing/2014/main" id="{73AC5BD9-8364-3149-A5BB-A63C9679B94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0"/>
            <a:ext cx="292100" cy="1905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B5EE378F-2D78-C04B-B55D-ACA2A9DCCDE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0"/>
            <a:ext cx="266700" cy="190500"/>
          </a:xfrm>
          <a:prstGeom prst="rect">
            <a:avLst/>
          </a:prstGeom>
          <a:noFill/>
          <a:extLst>
            <a:ext uri="{909E8E84-426E-40DD-AFC4-6F175D3DCCD1}">
              <a14:hiddenFill xmlns:a14="http://schemas.microsoft.com/office/drawing/2010/main">
                <a:solidFill>
                  <a:srgbClr val="FFFFFF"/>
                </a:solidFill>
              </a14:hiddenFill>
            </a:ext>
          </a:extLst>
        </p:spPr>
      </p:pic>
      <p:pic>
        <p:nvPicPr>
          <p:cNvPr id="1033" name="Picture 9">
            <a:extLst>
              <a:ext uri="{FF2B5EF4-FFF2-40B4-BE49-F238E27FC236}">
                <a16:creationId xmlns:a16="http://schemas.microsoft.com/office/drawing/2014/main" id="{4C0EEAC0-D5C4-6F45-8BDC-46A4B5414BB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0" y="0"/>
            <a:ext cx="292100" cy="15240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1B392666-E7F1-E140-957F-F55C84F4D68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0" y="0"/>
            <a:ext cx="279400" cy="190500"/>
          </a:xfrm>
          <a:prstGeom prst="rect">
            <a:avLst/>
          </a:prstGeom>
          <a:noFill/>
          <a:extLst>
            <a:ext uri="{909E8E84-426E-40DD-AFC4-6F175D3DCCD1}">
              <a14:hiddenFill xmlns:a14="http://schemas.microsoft.com/office/drawing/2010/main">
                <a:solidFill>
                  <a:srgbClr val="FFFFFF"/>
                </a:solidFill>
              </a14:hiddenFill>
            </a:ext>
          </a:extLst>
        </p:spPr>
      </p:pic>
      <p:pic>
        <p:nvPicPr>
          <p:cNvPr id="1035" name="Picture 11">
            <a:extLst>
              <a:ext uri="{FF2B5EF4-FFF2-40B4-BE49-F238E27FC236}">
                <a16:creationId xmlns:a16="http://schemas.microsoft.com/office/drawing/2014/main" id="{10ED6B02-363E-D04E-812C-FC9874035C9F}"/>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0" y="0"/>
            <a:ext cx="203200" cy="20320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7A8D8CA2-C7B3-1240-BAA2-3AE69130EC83}"/>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0" y="0"/>
            <a:ext cx="292100" cy="177800"/>
          </a:xfrm>
          <a:prstGeom prst="rect">
            <a:avLst/>
          </a:prstGeom>
          <a:noFill/>
          <a:extLst>
            <a:ext uri="{909E8E84-426E-40DD-AFC4-6F175D3DCCD1}">
              <a14:hiddenFill xmlns:a14="http://schemas.microsoft.com/office/drawing/2010/main">
                <a:solidFill>
                  <a:srgbClr val="FFFFFF"/>
                </a:solidFill>
              </a14:hiddenFill>
            </a:ext>
          </a:extLst>
        </p:spPr>
      </p:pic>
      <p:pic>
        <p:nvPicPr>
          <p:cNvPr id="1037" name="Picture 13">
            <a:extLst>
              <a:ext uri="{FF2B5EF4-FFF2-40B4-BE49-F238E27FC236}">
                <a16:creationId xmlns:a16="http://schemas.microsoft.com/office/drawing/2014/main" id="{68F31620-85AC-644A-9672-C1D4B07E918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292100" cy="152400"/>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a:extLst>
              <a:ext uri="{FF2B5EF4-FFF2-40B4-BE49-F238E27FC236}">
                <a16:creationId xmlns:a16="http://schemas.microsoft.com/office/drawing/2014/main" id="{C7506655-8D55-7F4E-84D4-D0626FD8D0B0}"/>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292100" cy="190500"/>
          </a:xfrm>
          <a:prstGeom prst="rect">
            <a:avLst/>
          </a:prstGeom>
          <a:noFill/>
          <a:extLst>
            <a:ext uri="{909E8E84-426E-40DD-AFC4-6F175D3DCCD1}">
              <a14:hiddenFill xmlns:a14="http://schemas.microsoft.com/office/drawing/2010/main">
                <a:solidFill>
                  <a:srgbClr val="FFFFFF"/>
                </a:solidFill>
              </a14:hiddenFill>
            </a:ext>
          </a:extLst>
        </p:spPr>
      </p:pic>
      <p:pic>
        <p:nvPicPr>
          <p:cNvPr id="1039" name="Picture 15">
            <a:extLst>
              <a:ext uri="{FF2B5EF4-FFF2-40B4-BE49-F238E27FC236}">
                <a16:creationId xmlns:a16="http://schemas.microsoft.com/office/drawing/2014/main" id="{FE853ABB-7581-664C-92D0-990F901D2C27}"/>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0" y="0"/>
            <a:ext cx="292100" cy="177800"/>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a:extLst>
              <a:ext uri="{FF2B5EF4-FFF2-40B4-BE49-F238E27FC236}">
                <a16:creationId xmlns:a16="http://schemas.microsoft.com/office/drawing/2014/main" id="{91DFAFDA-CE76-9143-8C1E-CEDBCDF4DAE0}"/>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0" y="0"/>
            <a:ext cx="292100" cy="177800"/>
          </a:xfrm>
          <a:prstGeom prst="rect">
            <a:avLst/>
          </a:prstGeom>
          <a:noFill/>
          <a:extLst>
            <a:ext uri="{909E8E84-426E-40DD-AFC4-6F175D3DCCD1}">
              <a14:hiddenFill xmlns:a14="http://schemas.microsoft.com/office/drawing/2010/main">
                <a:solidFill>
                  <a:srgbClr val="FFFFFF"/>
                </a:solidFill>
              </a14:hiddenFill>
            </a:ext>
          </a:extLst>
        </p:spPr>
      </p:pic>
      <p:pic>
        <p:nvPicPr>
          <p:cNvPr id="1041" name="Picture 17">
            <a:extLst>
              <a:ext uri="{FF2B5EF4-FFF2-40B4-BE49-F238E27FC236}">
                <a16:creationId xmlns:a16="http://schemas.microsoft.com/office/drawing/2014/main" id="{E9061243-23AB-EC46-824F-AC6DBAF86353}"/>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0" y="0"/>
            <a:ext cx="292100" cy="190500"/>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a:extLst>
              <a:ext uri="{FF2B5EF4-FFF2-40B4-BE49-F238E27FC236}">
                <a16:creationId xmlns:a16="http://schemas.microsoft.com/office/drawing/2014/main" id="{8237DC9F-ECF2-8E40-82E8-0D9DCC0F45BB}"/>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0" y="0"/>
            <a:ext cx="292100" cy="177800"/>
          </a:xfrm>
          <a:prstGeom prst="rect">
            <a:avLst/>
          </a:prstGeom>
          <a:noFill/>
          <a:extLst>
            <a:ext uri="{909E8E84-426E-40DD-AFC4-6F175D3DCCD1}">
              <a14:hiddenFill xmlns:a14="http://schemas.microsoft.com/office/drawing/2010/main">
                <a:solidFill>
                  <a:srgbClr val="FFFFFF"/>
                </a:solidFill>
              </a14:hiddenFill>
            </a:ext>
          </a:extLst>
        </p:spPr>
      </p:pic>
      <p:pic>
        <p:nvPicPr>
          <p:cNvPr id="1043" name="Picture 19">
            <a:extLst>
              <a:ext uri="{FF2B5EF4-FFF2-40B4-BE49-F238E27FC236}">
                <a16:creationId xmlns:a16="http://schemas.microsoft.com/office/drawing/2014/main" id="{2C334233-AEED-1444-A610-C539E995373C}"/>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0" y="0"/>
            <a:ext cx="292100" cy="190500"/>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a:extLst>
              <a:ext uri="{FF2B5EF4-FFF2-40B4-BE49-F238E27FC236}">
                <a16:creationId xmlns:a16="http://schemas.microsoft.com/office/drawing/2014/main" id="{9DF9E72A-20EA-A548-973E-18309D2CA776}"/>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0" y="0"/>
            <a:ext cx="292100" cy="190500"/>
          </a:xfrm>
          <a:prstGeom prst="rect">
            <a:avLst/>
          </a:prstGeom>
          <a:noFill/>
          <a:extLst>
            <a:ext uri="{909E8E84-426E-40DD-AFC4-6F175D3DCCD1}">
              <a14:hiddenFill xmlns:a14="http://schemas.microsoft.com/office/drawing/2010/main">
                <a:solidFill>
                  <a:srgbClr val="FFFFFF"/>
                </a:solidFill>
              </a14:hiddenFill>
            </a:ext>
          </a:extLst>
        </p:spPr>
      </p:pic>
      <p:pic>
        <p:nvPicPr>
          <p:cNvPr id="1045" name="Picture 21">
            <a:extLst>
              <a:ext uri="{FF2B5EF4-FFF2-40B4-BE49-F238E27FC236}">
                <a16:creationId xmlns:a16="http://schemas.microsoft.com/office/drawing/2014/main" id="{977F0C10-2D83-974D-B636-B719BECCAA63}"/>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0" y="0"/>
            <a:ext cx="292100" cy="190500"/>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a:extLst>
              <a:ext uri="{FF2B5EF4-FFF2-40B4-BE49-F238E27FC236}">
                <a16:creationId xmlns:a16="http://schemas.microsoft.com/office/drawing/2014/main" id="{E6513062-45F6-4C44-9383-0220F1F08A9B}"/>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0" y="0"/>
            <a:ext cx="292100" cy="190500"/>
          </a:xfrm>
          <a:prstGeom prst="rect">
            <a:avLst/>
          </a:prstGeom>
          <a:noFill/>
          <a:extLst>
            <a:ext uri="{909E8E84-426E-40DD-AFC4-6F175D3DCCD1}">
              <a14:hiddenFill xmlns:a14="http://schemas.microsoft.com/office/drawing/2010/main">
                <a:solidFill>
                  <a:srgbClr val="FFFFFF"/>
                </a:solidFill>
              </a14:hiddenFill>
            </a:ext>
          </a:extLst>
        </p:spPr>
      </p:pic>
      <p:pic>
        <p:nvPicPr>
          <p:cNvPr id="1047" name="Picture 23">
            <a:extLst>
              <a:ext uri="{FF2B5EF4-FFF2-40B4-BE49-F238E27FC236}">
                <a16:creationId xmlns:a16="http://schemas.microsoft.com/office/drawing/2014/main" id="{EF085D8B-5C13-6D47-88FB-D4AF62768D8E}"/>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0" y="0"/>
            <a:ext cx="292100" cy="165100"/>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a:extLst>
              <a:ext uri="{FF2B5EF4-FFF2-40B4-BE49-F238E27FC236}">
                <a16:creationId xmlns:a16="http://schemas.microsoft.com/office/drawing/2014/main" id="{26D38DB8-484D-5E47-ABBF-77B02CCF293E}"/>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0" y="0"/>
            <a:ext cx="292100" cy="190500"/>
          </a:xfrm>
          <a:prstGeom prst="rect">
            <a:avLst/>
          </a:prstGeom>
          <a:noFill/>
          <a:extLst>
            <a:ext uri="{909E8E84-426E-40DD-AFC4-6F175D3DCCD1}">
              <a14:hiddenFill xmlns:a14="http://schemas.microsoft.com/office/drawing/2010/main">
                <a:solidFill>
                  <a:srgbClr val="FFFFFF"/>
                </a:solidFill>
              </a14:hiddenFill>
            </a:ext>
          </a:extLst>
        </p:spPr>
      </p:pic>
      <p:pic>
        <p:nvPicPr>
          <p:cNvPr id="1049" name="Picture 25">
            <a:extLst>
              <a:ext uri="{FF2B5EF4-FFF2-40B4-BE49-F238E27FC236}">
                <a16:creationId xmlns:a16="http://schemas.microsoft.com/office/drawing/2014/main" id="{0043D6BC-6F59-684F-87BB-309C3F6CE244}"/>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0" y="0"/>
            <a:ext cx="292100" cy="190500"/>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26">
            <a:extLst>
              <a:ext uri="{FF2B5EF4-FFF2-40B4-BE49-F238E27FC236}">
                <a16:creationId xmlns:a16="http://schemas.microsoft.com/office/drawing/2014/main" id="{38D1C245-3815-514E-9D71-58DA003C8E6A}"/>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0" y="0"/>
            <a:ext cx="292100" cy="177800"/>
          </a:xfrm>
          <a:prstGeom prst="rect">
            <a:avLst/>
          </a:prstGeom>
          <a:noFill/>
          <a:extLst>
            <a:ext uri="{909E8E84-426E-40DD-AFC4-6F175D3DCCD1}">
              <a14:hiddenFill xmlns:a14="http://schemas.microsoft.com/office/drawing/2010/main">
                <a:solidFill>
                  <a:srgbClr val="FFFFFF"/>
                </a:solidFill>
              </a14:hiddenFill>
            </a:ext>
          </a:extLst>
        </p:spPr>
      </p:pic>
      <p:pic>
        <p:nvPicPr>
          <p:cNvPr id="1051" name="Picture 27">
            <a:extLst>
              <a:ext uri="{FF2B5EF4-FFF2-40B4-BE49-F238E27FC236}">
                <a16:creationId xmlns:a16="http://schemas.microsoft.com/office/drawing/2014/main" id="{E11A7963-E0B1-8D4A-B292-60FECE5CCB32}"/>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0" y="0"/>
            <a:ext cx="292100" cy="190500"/>
          </a:xfrm>
          <a:prstGeom prst="rect">
            <a:avLst/>
          </a:prstGeom>
          <a:noFill/>
          <a:extLst>
            <a:ext uri="{909E8E84-426E-40DD-AFC4-6F175D3DCCD1}">
              <a14:hiddenFill xmlns:a14="http://schemas.microsoft.com/office/drawing/2010/main">
                <a:solidFill>
                  <a:srgbClr val="FFFFFF"/>
                </a:solidFill>
              </a14:hiddenFill>
            </a:ext>
          </a:extLst>
        </p:spPr>
      </p:pic>
      <p:pic>
        <p:nvPicPr>
          <p:cNvPr id="1052" name="Picture 28">
            <a:extLst>
              <a:ext uri="{FF2B5EF4-FFF2-40B4-BE49-F238E27FC236}">
                <a16:creationId xmlns:a16="http://schemas.microsoft.com/office/drawing/2014/main" id="{00C0CAA0-C562-2349-8BDA-C48D24C6E274}"/>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0" y="0"/>
            <a:ext cx="292100" cy="190500"/>
          </a:xfrm>
          <a:prstGeom prst="rect">
            <a:avLst/>
          </a:prstGeom>
          <a:noFill/>
          <a:extLst>
            <a:ext uri="{909E8E84-426E-40DD-AFC4-6F175D3DCCD1}">
              <a14:hiddenFill xmlns:a14="http://schemas.microsoft.com/office/drawing/2010/main">
                <a:solidFill>
                  <a:srgbClr val="FFFFFF"/>
                </a:solidFill>
              </a14:hiddenFill>
            </a:ext>
          </a:extLst>
        </p:spPr>
      </p:pic>
      <p:pic>
        <p:nvPicPr>
          <p:cNvPr id="1053" name="Picture 29">
            <a:extLst>
              <a:ext uri="{FF2B5EF4-FFF2-40B4-BE49-F238E27FC236}">
                <a16:creationId xmlns:a16="http://schemas.microsoft.com/office/drawing/2014/main" id="{89BB6138-234E-464D-A37A-00CA367D566D}"/>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0" y="0"/>
            <a:ext cx="292100" cy="190500"/>
          </a:xfrm>
          <a:prstGeom prst="rect">
            <a:avLst/>
          </a:prstGeom>
          <a:noFill/>
          <a:extLst>
            <a:ext uri="{909E8E84-426E-40DD-AFC4-6F175D3DCCD1}">
              <a14:hiddenFill xmlns:a14="http://schemas.microsoft.com/office/drawing/2010/main">
                <a:solidFill>
                  <a:srgbClr val="FFFFFF"/>
                </a:solidFill>
              </a14:hiddenFill>
            </a:ext>
          </a:extLst>
        </p:spPr>
      </p:pic>
      <p:pic>
        <p:nvPicPr>
          <p:cNvPr id="1054" name="Picture 30">
            <a:extLst>
              <a:ext uri="{FF2B5EF4-FFF2-40B4-BE49-F238E27FC236}">
                <a16:creationId xmlns:a16="http://schemas.microsoft.com/office/drawing/2014/main" id="{AD902ADC-696A-B94F-8824-F363DDDF1131}"/>
              </a:ext>
            </a:extLst>
          </p:cNvPr>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0" y="0"/>
            <a:ext cx="292100" cy="190500"/>
          </a:xfrm>
          <a:prstGeom prst="rect">
            <a:avLst/>
          </a:prstGeom>
          <a:noFill/>
          <a:extLst>
            <a:ext uri="{909E8E84-426E-40DD-AFC4-6F175D3DCCD1}">
              <a14:hiddenFill xmlns:a14="http://schemas.microsoft.com/office/drawing/2010/main">
                <a:solidFill>
                  <a:srgbClr val="FFFFFF"/>
                </a:solidFill>
              </a14:hiddenFill>
            </a:ext>
          </a:extLst>
        </p:spPr>
      </p:pic>
      <p:pic>
        <p:nvPicPr>
          <p:cNvPr id="1055" name="Picture 31">
            <a:extLst>
              <a:ext uri="{FF2B5EF4-FFF2-40B4-BE49-F238E27FC236}">
                <a16:creationId xmlns:a16="http://schemas.microsoft.com/office/drawing/2014/main" id="{083BB414-F460-B047-A9A4-66BE36F82D74}"/>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0" y="0"/>
            <a:ext cx="292100" cy="152400"/>
          </a:xfrm>
          <a:prstGeom prst="rect">
            <a:avLst/>
          </a:prstGeom>
          <a:noFill/>
          <a:extLst>
            <a:ext uri="{909E8E84-426E-40DD-AFC4-6F175D3DCCD1}">
              <a14:hiddenFill xmlns:a14="http://schemas.microsoft.com/office/drawing/2010/main">
                <a:solidFill>
                  <a:srgbClr val="FFFFFF"/>
                </a:solidFill>
              </a14:hiddenFill>
            </a:ext>
          </a:extLst>
        </p:spPr>
      </p:pic>
      <p:pic>
        <p:nvPicPr>
          <p:cNvPr id="1056" name="Picture 32">
            <a:extLst>
              <a:ext uri="{FF2B5EF4-FFF2-40B4-BE49-F238E27FC236}">
                <a16:creationId xmlns:a16="http://schemas.microsoft.com/office/drawing/2014/main" id="{D1E050D3-EC3A-9648-82FE-3A1760A5B04C}"/>
              </a:ext>
            </a:extLst>
          </p:cNvPr>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0" y="0"/>
            <a:ext cx="292100" cy="165100"/>
          </a:xfrm>
          <a:prstGeom prst="rect">
            <a:avLst/>
          </a:prstGeom>
          <a:noFill/>
          <a:extLst>
            <a:ext uri="{909E8E84-426E-40DD-AFC4-6F175D3DCCD1}">
              <a14:hiddenFill xmlns:a14="http://schemas.microsoft.com/office/drawing/2010/main">
                <a:solidFill>
                  <a:srgbClr val="FFFFFF"/>
                </a:solidFill>
              </a14:hiddenFill>
            </a:ext>
          </a:extLst>
        </p:spPr>
      </p:pic>
      <p:pic>
        <p:nvPicPr>
          <p:cNvPr id="1057" name="Picture 33">
            <a:extLst>
              <a:ext uri="{FF2B5EF4-FFF2-40B4-BE49-F238E27FC236}">
                <a16:creationId xmlns:a16="http://schemas.microsoft.com/office/drawing/2014/main" id="{FCC879DD-7564-944E-A397-32BC88A6F159}"/>
              </a:ext>
            </a:extLst>
          </p:cNvPr>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0" y="0"/>
            <a:ext cx="292100" cy="190500"/>
          </a:xfrm>
          <a:prstGeom prst="rect">
            <a:avLst/>
          </a:prstGeom>
          <a:noFill/>
          <a:extLst>
            <a:ext uri="{909E8E84-426E-40DD-AFC4-6F175D3DCCD1}">
              <a14:hiddenFill xmlns:a14="http://schemas.microsoft.com/office/drawing/2010/main">
                <a:solidFill>
                  <a:srgbClr val="FFFFFF"/>
                </a:solidFill>
              </a14:hiddenFill>
            </a:ext>
          </a:extLst>
        </p:spPr>
      </p:pic>
      <p:pic>
        <p:nvPicPr>
          <p:cNvPr id="1058" name="Picture 34">
            <a:extLst>
              <a:ext uri="{FF2B5EF4-FFF2-40B4-BE49-F238E27FC236}">
                <a16:creationId xmlns:a16="http://schemas.microsoft.com/office/drawing/2014/main" id="{C03766D9-F28F-5D4A-A079-F8F1AD31DA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292100" cy="190500"/>
          </a:xfrm>
          <a:prstGeom prst="rect">
            <a:avLst/>
          </a:prstGeom>
          <a:noFill/>
          <a:extLst>
            <a:ext uri="{909E8E84-426E-40DD-AFC4-6F175D3DCCD1}">
              <a14:hiddenFill xmlns:a14="http://schemas.microsoft.com/office/drawing/2010/main">
                <a:solidFill>
                  <a:srgbClr val="FFFFFF"/>
                </a:solidFill>
              </a14:hiddenFill>
            </a:ext>
          </a:extLst>
        </p:spPr>
      </p:pic>
      <p:pic>
        <p:nvPicPr>
          <p:cNvPr id="1059" name="Picture 35">
            <a:extLst>
              <a:ext uri="{FF2B5EF4-FFF2-40B4-BE49-F238E27FC236}">
                <a16:creationId xmlns:a16="http://schemas.microsoft.com/office/drawing/2014/main" id="{FFC53490-8F38-C740-BE3F-3C25FA0432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292100" cy="190500"/>
          </a:xfrm>
          <a:prstGeom prst="rect">
            <a:avLst/>
          </a:prstGeom>
          <a:noFill/>
          <a:extLst>
            <a:ext uri="{909E8E84-426E-40DD-AFC4-6F175D3DCCD1}">
              <a14:hiddenFill xmlns:a14="http://schemas.microsoft.com/office/drawing/2010/main">
                <a:solidFill>
                  <a:srgbClr val="FFFFFF"/>
                </a:solidFill>
              </a14:hiddenFill>
            </a:ext>
          </a:extLst>
        </p:spPr>
      </p:pic>
      <p:pic>
        <p:nvPicPr>
          <p:cNvPr id="1060" name="Picture 36">
            <a:extLst>
              <a:ext uri="{FF2B5EF4-FFF2-40B4-BE49-F238E27FC236}">
                <a16:creationId xmlns:a16="http://schemas.microsoft.com/office/drawing/2014/main" id="{2B6E5F00-55DF-A24B-A120-C12EEB36F4C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254000" cy="190500"/>
          </a:xfrm>
          <a:prstGeom prst="rect">
            <a:avLst/>
          </a:prstGeom>
          <a:noFill/>
          <a:extLst>
            <a:ext uri="{909E8E84-426E-40DD-AFC4-6F175D3DCCD1}">
              <a14:hiddenFill xmlns:a14="http://schemas.microsoft.com/office/drawing/2010/main">
                <a:solidFill>
                  <a:srgbClr val="FFFFFF"/>
                </a:solidFill>
              </a14:hiddenFill>
            </a:ext>
          </a:extLst>
        </p:spPr>
      </p:pic>
      <p:pic>
        <p:nvPicPr>
          <p:cNvPr id="1061" name="Picture 37">
            <a:extLst>
              <a:ext uri="{FF2B5EF4-FFF2-40B4-BE49-F238E27FC236}">
                <a16:creationId xmlns:a16="http://schemas.microsoft.com/office/drawing/2014/main" id="{6DCD2D06-B65C-EA4A-8B6D-86059A19065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292100" cy="190500"/>
          </a:xfrm>
          <a:prstGeom prst="rect">
            <a:avLst/>
          </a:prstGeom>
          <a:noFill/>
          <a:extLst>
            <a:ext uri="{909E8E84-426E-40DD-AFC4-6F175D3DCCD1}">
              <a14:hiddenFill xmlns:a14="http://schemas.microsoft.com/office/drawing/2010/main">
                <a:solidFill>
                  <a:srgbClr val="FFFFFF"/>
                </a:solidFill>
              </a14:hiddenFill>
            </a:ext>
          </a:extLst>
        </p:spPr>
      </p:pic>
      <p:pic>
        <p:nvPicPr>
          <p:cNvPr id="1062" name="Picture 38">
            <a:extLst>
              <a:ext uri="{FF2B5EF4-FFF2-40B4-BE49-F238E27FC236}">
                <a16:creationId xmlns:a16="http://schemas.microsoft.com/office/drawing/2014/main" id="{5C359CD7-F4EC-DD41-AF8E-3346A3A92AB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292100" cy="177800"/>
          </a:xfrm>
          <a:prstGeom prst="rect">
            <a:avLst/>
          </a:prstGeom>
          <a:noFill/>
          <a:extLst>
            <a:ext uri="{909E8E84-426E-40DD-AFC4-6F175D3DCCD1}">
              <a14:hiddenFill xmlns:a14="http://schemas.microsoft.com/office/drawing/2010/main">
                <a:solidFill>
                  <a:srgbClr val="FFFFFF"/>
                </a:solidFill>
              </a14:hiddenFill>
            </a:ext>
          </a:extLst>
        </p:spPr>
      </p:pic>
      <p:pic>
        <p:nvPicPr>
          <p:cNvPr id="1063" name="Picture 39">
            <a:extLst>
              <a:ext uri="{FF2B5EF4-FFF2-40B4-BE49-F238E27FC236}">
                <a16:creationId xmlns:a16="http://schemas.microsoft.com/office/drawing/2014/main" id="{25DAEAFE-FA6C-024C-9BB2-43AC88E1EA4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0"/>
            <a:ext cx="292100" cy="190500"/>
          </a:xfrm>
          <a:prstGeom prst="rect">
            <a:avLst/>
          </a:prstGeom>
          <a:noFill/>
          <a:extLst>
            <a:ext uri="{909E8E84-426E-40DD-AFC4-6F175D3DCCD1}">
              <a14:hiddenFill xmlns:a14="http://schemas.microsoft.com/office/drawing/2010/main">
                <a:solidFill>
                  <a:srgbClr val="FFFFFF"/>
                </a:solidFill>
              </a14:hiddenFill>
            </a:ext>
          </a:extLst>
        </p:spPr>
      </p:pic>
      <p:pic>
        <p:nvPicPr>
          <p:cNvPr id="1064" name="Picture 40">
            <a:extLst>
              <a:ext uri="{FF2B5EF4-FFF2-40B4-BE49-F238E27FC236}">
                <a16:creationId xmlns:a16="http://schemas.microsoft.com/office/drawing/2014/main" id="{0EE9889D-C892-B541-8204-31B72118BF5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0"/>
            <a:ext cx="266700" cy="190500"/>
          </a:xfrm>
          <a:prstGeom prst="rect">
            <a:avLst/>
          </a:prstGeom>
          <a:noFill/>
          <a:extLst>
            <a:ext uri="{909E8E84-426E-40DD-AFC4-6F175D3DCCD1}">
              <a14:hiddenFill xmlns:a14="http://schemas.microsoft.com/office/drawing/2010/main">
                <a:solidFill>
                  <a:srgbClr val="FFFFFF"/>
                </a:solidFill>
              </a14:hiddenFill>
            </a:ext>
          </a:extLst>
        </p:spPr>
      </p:pic>
      <p:pic>
        <p:nvPicPr>
          <p:cNvPr id="1065" name="Picture 41">
            <a:extLst>
              <a:ext uri="{FF2B5EF4-FFF2-40B4-BE49-F238E27FC236}">
                <a16:creationId xmlns:a16="http://schemas.microsoft.com/office/drawing/2014/main" id="{42D3F2D9-8D2A-8D44-8BBB-21F0DB6E7C3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0" y="0"/>
            <a:ext cx="292100" cy="152400"/>
          </a:xfrm>
          <a:prstGeom prst="rect">
            <a:avLst/>
          </a:prstGeom>
          <a:noFill/>
          <a:extLst>
            <a:ext uri="{909E8E84-426E-40DD-AFC4-6F175D3DCCD1}">
              <a14:hiddenFill xmlns:a14="http://schemas.microsoft.com/office/drawing/2010/main">
                <a:solidFill>
                  <a:srgbClr val="FFFFFF"/>
                </a:solidFill>
              </a14:hiddenFill>
            </a:ext>
          </a:extLst>
        </p:spPr>
      </p:pic>
      <p:pic>
        <p:nvPicPr>
          <p:cNvPr id="1066" name="Picture 42">
            <a:extLst>
              <a:ext uri="{FF2B5EF4-FFF2-40B4-BE49-F238E27FC236}">
                <a16:creationId xmlns:a16="http://schemas.microsoft.com/office/drawing/2014/main" id="{405AA89C-3B6C-0941-92D2-099FACE43F2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0" y="0"/>
            <a:ext cx="279400" cy="190500"/>
          </a:xfrm>
          <a:prstGeom prst="rect">
            <a:avLst/>
          </a:prstGeom>
          <a:noFill/>
          <a:extLst>
            <a:ext uri="{909E8E84-426E-40DD-AFC4-6F175D3DCCD1}">
              <a14:hiddenFill xmlns:a14="http://schemas.microsoft.com/office/drawing/2010/main">
                <a:solidFill>
                  <a:srgbClr val="FFFFFF"/>
                </a:solidFill>
              </a14:hiddenFill>
            </a:ext>
          </a:extLst>
        </p:spPr>
      </p:pic>
      <p:pic>
        <p:nvPicPr>
          <p:cNvPr id="1067" name="Picture 43">
            <a:extLst>
              <a:ext uri="{FF2B5EF4-FFF2-40B4-BE49-F238E27FC236}">
                <a16:creationId xmlns:a16="http://schemas.microsoft.com/office/drawing/2014/main" id="{EA24A115-022A-2541-8595-28AC681E1ED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0" y="0"/>
            <a:ext cx="203200" cy="203200"/>
          </a:xfrm>
          <a:prstGeom prst="rect">
            <a:avLst/>
          </a:prstGeom>
          <a:noFill/>
          <a:extLst>
            <a:ext uri="{909E8E84-426E-40DD-AFC4-6F175D3DCCD1}">
              <a14:hiddenFill xmlns:a14="http://schemas.microsoft.com/office/drawing/2010/main">
                <a:solidFill>
                  <a:srgbClr val="FFFFFF"/>
                </a:solidFill>
              </a14:hiddenFill>
            </a:ext>
          </a:extLst>
        </p:spPr>
      </p:pic>
      <p:pic>
        <p:nvPicPr>
          <p:cNvPr id="1068" name="Picture 44">
            <a:extLst>
              <a:ext uri="{FF2B5EF4-FFF2-40B4-BE49-F238E27FC236}">
                <a16:creationId xmlns:a16="http://schemas.microsoft.com/office/drawing/2014/main" id="{23D40EF7-44CF-514A-B8F9-38BD3A5E4CA3}"/>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0" y="0"/>
            <a:ext cx="292100" cy="177800"/>
          </a:xfrm>
          <a:prstGeom prst="rect">
            <a:avLst/>
          </a:prstGeom>
          <a:noFill/>
          <a:extLst>
            <a:ext uri="{909E8E84-426E-40DD-AFC4-6F175D3DCCD1}">
              <a14:hiddenFill xmlns:a14="http://schemas.microsoft.com/office/drawing/2010/main">
                <a:solidFill>
                  <a:srgbClr val="FFFFFF"/>
                </a:solidFill>
              </a14:hiddenFill>
            </a:ext>
          </a:extLst>
        </p:spPr>
      </p:pic>
      <p:pic>
        <p:nvPicPr>
          <p:cNvPr id="1069" name="Picture 45">
            <a:extLst>
              <a:ext uri="{FF2B5EF4-FFF2-40B4-BE49-F238E27FC236}">
                <a16:creationId xmlns:a16="http://schemas.microsoft.com/office/drawing/2014/main" id="{23159B1E-BEC9-EE4B-8B18-667FD49937B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292100" cy="152400"/>
          </a:xfrm>
          <a:prstGeom prst="rect">
            <a:avLst/>
          </a:prstGeom>
          <a:noFill/>
          <a:extLst>
            <a:ext uri="{909E8E84-426E-40DD-AFC4-6F175D3DCCD1}">
              <a14:hiddenFill xmlns:a14="http://schemas.microsoft.com/office/drawing/2010/main">
                <a:solidFill>
                  <a:srgbClr val="FFFFFF"/>
                </a:solidFill>
              </a14:hiddenFill>
            </a:ext>
          </a:extLst>
        </p:spPr>
      </p:pic>
      <p:pic>
        <p:nvPicPr>
          <p:cNvPr id="1070" name="Picture 46">
            <a:extLst>
              <a:ext uri="{FF2B5EF4-FFF2-40B4-BE49-F238E27FC236}">
                <a16:creationId xmlns:a16="http://schemas.microsoft.com/office/drawing/2014/main" id="{6ACDC520-FA22-064B-ACB1-24DCB36AB3D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292100" cy="190500"/>
          </a:xfrm>
          <a:prstGeom prst="rect">
            <a:avLst/>
          </a:prstGeom>
          <a:noFill/>
          <a:extLst>
            <a:ext uri="{909E8E84-426E-40DD-AFC4-6F175D3DCCD1}">
              <a14:hiddenFill xmlns:a14="http://schemas.microsoft.com/office/drawing/2010/main">
                <a:solidFill>
                  <a:srgbClr val="FFFFFF"/>
                </a:solidFill>
              </a14:hiddenFill>
            </a:ext>
          </a:extLst>
        </p:spPr>
      </p:pic>
      <p:pic>
        <p:nvPicPr>
          <p:cNvPr id="1071" name="Picture 47">
            <a:extLst>
              <a:ext uri="{FF2B5EF4-FFF2-40B4-BE49-F238E27FC236}">
                <a16:creationId xmlns:a16="http://schemas.microsoft.com/office/drawing/2014/main" id="{2FD75917-224B-694F-B643-333C013CEED9}"/>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0" y="0"/>
            <a:ext cx="292100" cy="177800"/>
          </a:xfrm>
          <a:prstGeom prst="rect">
            <a:avLst/>
          </a:prstGeom>
          <a:noFill/>
          <a:extLst>
            <a:ext uri="{909E8E84-426E-40DD-AFC4-6F175D3DCCD1}">
              <a14:hiddenFill xmlns:a14="http://schemas.microsoft.com/office/drawing/2010/main">
                <a:solidFill>
                  <a:srgbClr val="FFFFFF"/>
                </a:solidFill>
              </a14:hiddenFill>
            </a:ext>
          </a:extLst>
        </p:spPr>
      </p:pic>
      <p:pic>
        <p:nvPicPr>
          <p:cNvPr id="1072" name="Picture 48">
            <a:extLst>
              <a:ext uri="{FF2B5EF4-FFF2-40B4-BE49-F238E27FC236}">
                <a16:creationId xmlns:a16="http://schemas.microsoft.com/office/drawing/2014/main" id="{828EE77C-0EAF-5E4F-8FD6-C262BFC3DAD8}"/>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0" y="0"/>
            <a:ext cx="292100" cy="177800"/>
          </a:xfrm>
          <a:prstGeom prst="rect">
            <a:avLst/>
          </a:prstGeom>
          <a:noFill/>
          <a:extLst>
            <a:ext uri="{909E8E84-426E-40DD-AFC4-6F175D3DCCD1}">
              <a14:hiddenFill xmlns:a14="http://schemas.microsoft.com/office/drawing/2010/main">
                <a:solidFill>
                  <a:srgbClr val="FFFFFF"/>
                </a:solidFill>
              </a14:hiddenFill>
            </a:ext>
          </a:extLst>
        </p:spPr>
      </p:pic>
      <p:pic>
        <p:nvPicPr>
          <p:cNvPr id="1073" name="Picture 49">
            <a:extLst>
              <a:ext uri="{FF2B5EF4-FFF2-40B4-BE49-F238E27FC236}">
                <a16:creationId xmlns:a16="http://schemas.microsoft.com/office/drawing/2014/main" id="{73EA7294-E709-724B-94FA-C367729A6DB2}"/>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0" y="0"/>
            <a:ext cx="292100" cy="190500"/>
          </a:xfrm>
          <a:prstGeom prst="rect">
            <a:avLst/>
          </a:prstGeom>
          <a:noFill/>
          <a:extLst>
            <a:ext uri="{909E8E84-426E-40DD-AFC4-6F175D3DCCD1}">
              <a14:hiddenFill xmlns:a14="http://schemas.microsoft.com/office/drawing/2010/main">
                <a:solidFill>
                  <a:srgbClr val="FFFFFF"/>
                </a:solidFill>
              </a14:hiddenFill>
            </a:ext>
          </a:extLst>
        </p:spPr>
      </p:pic>
      <p:pic>
        <p:nvPicPr>
          <p:cNvPr id="1074" name="Picture 50">
            <a:extLst>
              <a:ext uri="{FF2B5EF4-FFF2-40B4-BE49-F238E27FC236}">
                <a16:creationId xmlns:a16="http://schemas.microsoft.com/office/drawing/2014/main" id="{2ED7B43D-B466-FD49-A0AE-0EE61AFFDAD8}"/>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0" y="0"/>
            <a:ext cx="292100" cy="177800"/>
          </a:xfrm>
          <a:prstGeom prst="rect">
            <a:avLst/>
          </a:prstGeom>
          <a:noFill/>
          <a:extLst>
            <a:ext uri="{909E8E84-426E-40DD-AFC4-6F175D3DCCD1}">
              <a14:hiddenFill xmlns:a14="http://schemas.microsoft.com/office/drawing/2010/main">
                <a:solidFill>
                  <a:srgbClr val="FFFFFF"/>
                </a:solidFill>
              </a14:hiddenFill>
            </a:ext>
          </a:extLst>
        </p:spPr>
      </p:pic>
      <p:pic>
        <p:nvPicPr>
          <p:cNvPr id="1075" name="Picture 51">
            <a:extLst>
              <a:ext uri="{FF2B5EF4-FFF2-40B4-BE49-F238E27FC236}">
                <a16:creationId xmlns:a16="http://schemas.microsoft.com/office/drawing/2014/main" id="{804076EA-7A94-AB4F-814B-7E90F1F98E9E}"/>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0" y="0"/>
            <a:ext cx="292100" cy="190500"/>
          </a:xfrm>
          <a:prstGeom prst="rect">
            <a:avLst/>
          </a:prstGeom>
          <a:noFill/>
          <a:extLst>
            <a:ext uri="{909E8E84-426E-40DD-AFC4-6F175D3DCCD1}">
              <a14:hiddenFill xmlns:a14="http://schemas.microsoft.com/office/drawing/2010/main">
                <a:solidFill>
                  <a:srgbClr val="FFFFFF"/>
                </a:solidFill>
              </a14:hiddenFill>
            </a:ext>
          </a:extLst>
        </p:spPr>
      </p:pic>
      <p:pic>
        <p:nvPicPr>
          <p:cNvPr id="1076" name="Picture 52">
            <a:extLst>
              <a:ext uri="{FF2B5EF4-FFF2-40B4-BE49-F238E27FC236}">
                <a16:creationId xmlns:a16="http://schemas.microsoft.com/office/drawing/2014/main" id="{DD5B551B-B808-8D45-ADCD-B49CD7F6E951}"/>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0" y="0"/>
            <a:ext cx="292100" cy="190500"/>
          </a:xfrm>
          <a:prstGeom prst="rect">
            <a:avLst/>
          </a:prstGeom>
          <a:noFill/>
          <a:extLst>
            <a:ext uri="{909E8E84-426E-40DD-AFC4-6F175D3DCCD1}">
              <a14:hiddenFill xmlns:a14="http://schemas.microsoft.com/office/drawing/2010/main">
                <a:solidFill>
                  <a:srgbClr val="FFFFFF"/>
                </a:solidFill>
              </a14:hiddenFill>
            </a:ext>
          </a:extLst>
        </p:spPr>
      </p:pic>
      <p:pic>
        <p:nvPicPr>
          <p:cNvPr id="1077" name="Picture 53">
            <a:extLst>
              <a:ext uri="{FF2B5EF4-FFF2-40B4-BE49-F238E27FC236}">
                <a16:creationId xmlns:a16="http://schemas.microsoft.com/office/drawing/2014/main" id="{EDF5A9FA-B4FE-DD4D-9A8E-0A0A4EDF3BB8}"/>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0" y="0"/>
            <a:ext cx="292100" cy="190500"/>
          </a:xfrm>
          <a:prstGeom prst="rect">
            <a:avLst/>
          </a:prstGeom>
          <a:noFill/>
          <a:extLst>
            <a:ext uri="{909E8E84-426E-40DD-AFC4-6F175D3DCCD1}">
              <a14:hiddenFill xmlns:a14="http://schemas.microsoft.com/office/drawing/2010/main">
                <a:solidFill>
                  <a:srgbClr val="FFFFFF"/>
                </a:solidFill>
              </a14:hiddenFill>
            </a:ext>
          </a:extLst>
        </p:spPr>
      </p:pic>
      <p:pic>
        <p:nvPicPr>
          <p:cNvPr id="1078" name="Picture 54">
            <a:extLst>
              <a:ext uri="{FF2B5EF4-FFF2-40B4-BE49-F238E27FC236}">
                <a16:creationId xmlns:a16="http://schemas.microsoft.com/office/drawing/2014/main" id="{9B5B946D-70E3-3540-AB6A-F87D88E7A5D6}"/>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0" y="0"/>
            <a:ext cx="292100" cy="190500"/>
          </a:xfrm>
          <a:prstGeom prst="rect">
            <a:avLst/>
          </a:prstGeom>
          <a:noFill/>
          <a:extLst>
            <a:ext uri="{909E8E84-426E-40DD-AFC4-6F175D3DCCD1}">
              <a14:hiddenFill xmlns:a14="http://schemas.microsoft.com/office/drawing/2010/main">
                <a:solidFill>
                  <a:srgbClr val="FFFFFF"/>
                </a:solidFill>
              </a14:hiddenFill>
            </a:ext>
          </a:extLst>
        </p:spPr>
      </p:pic>
      <p:pic>
        <p:nvPicPr>
          <p:cNvPr id="1079" name="Picture 55">
            <a:extLst>
              <a:ext uri="{FF2B5EF4-FFF2-40B4-BE49-F238E27FC236}">
                <a16:creationId xmlns:a16="http://schemas.microsoft.com/office/drawing/2014/main" id="{A36BCB61-7237-4246-9027-992D483BF119}"/>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0" y="0"/>
            <a:ext cx="292100" cy="165100"/>
          </a:xfrm>
          <a:prstGeom prst="rect">
            <a:avLst/>
          </a:prstGeom>
          <a:noFill/>
          <a:extLst>
            <a:ext uri="{909E8E84-426E-40DD-AFC4-6F175D3DCCD1}">
              <a14:hiddenFill xmlns:a14="http://schemas.microsoft.com/office/drawing/2010/main">
                <a:solidFill>
                  <a:srgbClr val="FFFFFF"/>
                </a:solidFill>
              </a14:hiddenFill>
            </a:ext>
          </a:extLst>
        </p:spPr>
      </p:pic>
      <p:pic>
        <p:nvPicPr>
          <p:cNvPr id="1080" name="Picture 56">
            <a:extLst>
              <a:ext uri="{FF2B5EF4-FFF2-40B4-BE49-F238E27FC236}">
                <a16:creationId xmlns:a16="http://schemas.microsoft.com/office/drawing/2014/main" id="{A613C557-667C-E045-92AF-78B1B6B0843B}"/>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0" y="0"/>
            <a:ext cx="292100" cy="190500"/>
          </a:xfrm>
          <a:prstGeom prst="rect">
            <a:avLst/>
          </a:prstGeom>
          <a:noFill/>
          <a:extLst>
            <a:ext uri="{909E8E84-426E-40DD-AFC4-6F175D3DCCD1}">
              <a14:hiddenFill xmlns:a14="http://schemas.microsoft.com/office/drawing/2010/main">
                <a:solidFill>
                  <a:srgbClr val="FFFFFF"/>
                </a:solidFill>
              </a14:hiddenFill>
            </a:ext>
          </a:extLst>
        </p:spPr>
      </p:pic>
      <p:pic>
        <p:nvPicPr>
          <p:cNvPr id="1081" name="Picture 57">
            <a:extLst>
              <a:ext uri="{FF2B5EF4-FFF2-40B4-BE49-F238E27FC236}">
                <a16:creationId xmlns:a16="http://schemas.microsoft.com/office/drawing/2014/main" id="{82D7EFEC-27BE-6949-A1BD-8727CC1B59C0}"/>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0" y="0"/>
            <a:ext cx="292100" cy="190500"/>
          </a:xfrm>
          <a:prstGeom prst="rect">
            <a:avLst/>
          </a:prstGeom>
          <a:noFill/>
          <a:extLst>
            <a:ext uri="{909E8E84-426E-40DD-AFC4-6F175D3DCCD1}">
              <a14:hiddenFill xmlns:a14="http://schemas.microsoft.com/office/drawing/2010/main">
                <a:solidFill>
                  <a:srgbClr val="FFFFFF"/>
                </a:solidFill>
              </a14:hiddenFill>
            </a:ext>
          </a:extLst>
        </p:spPr>
      </p:pic>
      <p:pic>
        <p:nvPicPr>
          <p:cNvPr id="1082" name="Picture 58">
            <a:extLst>
              <a:ext uri="{FF2B5EF4-FFF2-40B4-BE49-F238E27FC236}">
                <a16:creationId xmlns:a16="http://schemas.microsoft.com/office/drawing/2014/main" id="{884D1B0A-E066-D341-8455-178120665694}"/>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0" y="0"/>
            <a:ext cx="292100" cy="177800"/>
          </a:xfrm>
          <a:prstGeom prst="rect">
            <a:avLst/>
          </a:prstGeom>
          <a:noFill/>
          <a:extLst>
            <a:ext uri="{909E8E84-426E-40DD-AFC4-6F175D3DCCD1}">
              <a14:hiddenFill xmlns:a14="http://schemas.microsoft.com/office/drawing/2010/main">
                <a:solidFill>
                  <a:srgbClr val="FFFFFF"/>
                </a:solidFill>
              </a14:hiddenFill>
            </a:ext>
          </a:extLst>
        </p:spPr>
      </p:pic>
      <p:pic>
        <p:nvPicPr>
          <p:cNvPr id="1083" name="Picture 59">
            <a:extLst>
              <a:ext uri="{FF2B5EF4-FFF2-40B4-BE49-F238E27FC236}">
                <a16:creationId xmlns:a16="http://schemas.microsoft.com/office/drawing/2014/main" id="{D6F83E84-D798-044E-882B-7DD90B262BB8}"/>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0" y="0"/>
            <a:ext cx="292100" cy="190500"/>
          </a:xfrm>
          <a:prstGeom prst="rect">
            <a:avLst/>
          </a:prstGeom>
          <a:noFill/>
          <a:extLst>
            <a:ext uri="{909E8E84-426E-40DD-AFC4-6F175D3DCCD1}">
              <a14:hiddenFill xmlns:a14="http://schemas.microsoft.com/office/drawing/2010/main">
                <a:solidFill>
                  <a:srgbClr val="FFFFFF"/>
                </a:solidFill>
              </a14:hiddenFill>
            </a:ext>
          </a:extLst>
        </p:spPr>
      </p:pic>
      <p:pic>
        <p:nvPicPr>
          <p:cNvPr id="1084" name="Picture 60">
            <a:extLst>
              <a:ext uri="{FF2B5EF4-FFF2-40B4-BE49-F238E27FC236}">
                <a16:creationId xmlns:a16="http://schemas.microsoft.com/office/drawing/2014/main" id="{A68C0870-D34D-9248-A5F0-0AA5F997F18B}"/>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0" y="0"/>
            <a:ext cx="292100" cy="190500"/>
          </a:xfrm>
          <a:prstGeom prst="rect">
            <a:avLst/>
          </a:prstGeom>
          <a:noFill/>
          <a:extLst>
            <a:ext uri="{909E8E84-426E-40DD-AFC4-6F175D3DCCD1}">
              <a14:hiddenFill xmlns:a14="http://schemas.microsoft.com/office/drawing/2010/main">
                <a:solidFill>
                  <a:srgbClr val="FFFFFF"/>
                </a:solidFill>
              </a14:hiddenFill>
            </a:ext>
          </a:extLst>
        </p:spPr>
      </p:pic>
      <p:pic>
        <p:nvPicPr>
          <p:cNvPr id="1085" name="Picture 61">
            <a:extLst>
              <a:ext uri="{FF2B5EF4-FFF2-40B4-BE49-F238E27FC236}">
                <a16:creationId xmlns:a16="http://schemas.microsoft.com/office/drawing/2014/main" id="{64D4E5C5-627B-554F-BD0C-4B47097E2F2B}"/>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0" y="0"/>
            <a:ext cx="292100" cy="190500"/>
          </a:xfrm>
          <a:prstGeom prst="rect">
            <a:avLst/>
          </a:prstGeom>
          <a:noFill/>
          <a:extLst>
            <a:ext uri="{909E8E84-426E-40DD-AFC4-6F175D3DCCD1}">
              <a14:hiddenFill xmlns:a14="http://schemas.microsoft.com/office/drawing/2010/main">
                <a:solidFill>
                  <a:srgbClr val="FFFFFF"/>
                </a:solidFill>
              </a14:hiddenFill>
            </a:ext>
          </a:extLst>
        </p:spPr>
      </p:pic>
      <p:pic>
        <p:nvPicPr>
          <p:cNvPr id="1086" name="Picture 62">
            <a:extLst>
              <a:ext uri="{FF2B5EF4-FFF2-40B4-BE49-F238E27FC236}">
                <a16:creationId xmlns:a16="http://schemas.microsoft.com/office/drawing/2014/main" id="{A9582D74-92FF-2E4C-AB7C-E462ED30D9C9}"/>
              </a:ext>
            </a:extLst>
          </p:cNvPr>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0" y="0"/>
            <a:ext cx="292100" cy="190500"/>
          </a:xfrm>
          <a:prstGeom prst="rect">
            <a:avLst/>
          </a:prstGeom>
          <a:noFill/>
          <a:extLst>
            <a:ext uri="{909E8E84-426E-40DD-AFC4-6F175D3DCCD1}">
              <a14:hiddenFill xmlns:a14="http://schemas.microsoft.com/office/drawing/2010/main">
                <a:solidFill>
                  <a:srgbClr val="FFFFFF"/>
                </a:solidFill>
              </a14:hiddenFill>
            </a:ext>
          </a:extLst>
        </p:spPr>
      </p:pic>
      <p:pic>
        <p:nvPicPr>
          <p:cNvPr id="1087" name="Picture 63">
            <a:extLst>
              <a:ext uri="{FF2B5EF4-FFF2-40B4-BE49-F238E27FC236}">
                <a16:creationId xmlns:a16="http://schemas.microsoft.com/office/drawing/2014/main" id="{56695F8F-8E10-DC48-BC22-391201CD8A49}"/>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0" y="0"/>
            <a:ext cx="292100" cy="152400"/>
          </a:xfrm>
          <a:prstGeom prst="rect">
            <a:avLst/>
          </a:prstGeom>
          <a:noFill/>
          <a:extLst>
            <a:ext uri="{909E8E84-426E-40DD-AFC4-6F175D3DCCD1}">
              <a14:hiddenFill xmlns:a14="http://schemas.microsoft.com/office/drawing/2010/main">
                <a:solidFill>
                  <a:srgbClr val="FFFFFF"/>
                </a:solidFill>
              </a14:hiddenFill>
            </a:ext>
          </a:extLst>
        </p:spPr>
      </p:pic>
      <p:pic>
        <p:nvPicPr>
          <p:cNvPr id="1088" name="Picture 64">
            <a:extLst>
              <a:ext uri="{FF2B5EF4-FFF2-40B4-BE49-F238E27FC236}">
                <a16:creationId xmlns:a16="http://schemas.microsoft.com/office/drawing/2014/main" id="{70D2B3A5-590F-4A41-9BC8-FEEA07937038}"/>
              </a:ext>
            </a:extLst>
          </p:cNvPr>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0" y="0"/>
            <a:ext cx="292100" cy="165100"/>
          </a:xfrm>
          <a:prstGeom prst="rect">
            <a:avLst/>
          </a:prstGeom>
          <a:noFill/>
          <a:extLst>
            <a:ext uri="{909E8E84-426E-40DD-AFC4-6F175D3DCCD1}">
              <a14:hiddenFill xmlns:a14="http://schemas.microsoft.com/office/drawing/2010/main">
                <a:solidFill>
                  <a:srgbClr val="FFFFFF"/>
                </a:solidFill>
              </a14:hiddenFill>
            </a:ext>
          </a:extLst>
        </p:spPr>
      </p:pic>
      <p:pic>
        <p:nvPicPr>
          <p:cNvPr id="1089" name="Picture 65">
            <a:extLst>
              <a:ext uri="{FF2B5EF4-FFF2-40B4-BE49-F238E27FC236}">
                <a16:creationId xmlns:a16="http://schemas.microsoft.com/office/drawing/2014/main" id="{44F212C7-4BAF-8E4D-AE58-F5CD1FF82111}"/>
              </a:ext>
            </a:extLst>
          </p:cNvPr>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0" y="0"/>
            <a:ext cx="292100" cy="190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35582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7780FC-E529-B54D-B4AD-6C348B3AC8DA}"/>
              </a:ext>
            </a:extLst>
          </p:cNvPr>
          <p:cNvSpPr>
            <a:spLocks noGrp="1"/>
          </p:cNvSpPr>
          <p:nvPr>
            <p:ph type="title"/>
          </p:nvPr>
        </p:nvSpPr>
        <p:spPr>
          <a:xfrm>
            <a:off x="251520" y="188913"/>
            <a:ext cx="8136830" cy="508000"/>
          </a:xfrm>
        </p:spPr>
        <p:txBody>
          <a:bodyPr/>
          <a:lstStyle/>
          <a:p>
            <a:pPr algn="ctr"/>
            <a:r>
              <a:rPr lang="en-US" dirty="0"/>
              <a:t>Results so far (In process):- </a:t>
            </a:r>
          </a:p>
        </p:txBody>
      </p:sp>
      <p:sp>
        <p:nvSpPr>
          <p:cNvPr id="3" name="Content Placeholder 2">
            <a:extLst>
              <a:ext uri="{FF2B5EF4-FFF2-40B4-BE49-F238E27FC236}">
                <a16:creationId xmlns:a16="http://schemas.microsoft.com/office/drawing/2014/main" id="{A5B878E2-C3E3-7B46-9DA8-B6387A9E41CB}"/>
              </a:ext>
            </a:extLst>
          </p:cNvPr>
          <p:cNvSpPr>
            <a:spLocks noGrp="1"/>
          </p:cNvSpPr>
          <p:nvPr>
            <p:ph idx="1"/>
          </p:nvPr>
        </p:nvSpPr>
        <p:spPr>
          <a:xfrm>
            <a:off x="107504" y="980728"/>
            <a:ext cx="8639621" cy="5472460"/>
          </a:xfrm>
        </p:spPr>
        <p:txBody>
          <a:bodyPr/>
          <a:lstStyle/>
          <a:p>
            <a:pPr>
              <a:buFont typeface="Wingdings" pitchFamily="2" charset="2"/>
              <a:buChar char="q"/>
            </a:pPr>
            <a:endParaRPr lang="en-US" sz="1600" dirty="0"/>
          </a:p>
          <a:p>
            <a:pPr>
              <a:buFont typeface="Wingdings" pitchFamily="2" charset="2"/>
              <a:buChar char="q"/>
            </a:pPr>
            <a:r>
              <a:rPr lang="en-US" sz="1600" dirty="0"/>
              <a:t>Based on the design process and the data set.</a:t>
            </a:r>
          </a:p>
          <a:p>
            <a:pPr>
              <a:buFont typeface="Wingdings" pitchFamily="2" charset="2"/>
              <a:buChar char="q"/>
            </a:pPr>
            <a:r>
              <a:rPr lang="en-US" sz="1600" dirty="0"/>
              <a:t>Qualified Team Pots;</a:t>
            </a:r>
          </a:p>
          <a:p>
            <a:pPr marL="0" indent="0">
              <a:buNone/>
            </a:pPr>
            <a:endParaRPr lang="en-US" sz="1600" dirty="0"/>
          </a:p>
          <a:p>
            <a:pPr marL="0" indent="0">
              <a:buNone/>
            </a:pPr>
            <a:endParaRPr lang="en-US" sz="1600" dirty="0"/>
          </a:p>
          <a:p>
            <a:pPr marL="0" indent="0">
              <a:buNone/>
            </a:pPr>
            <a:endParaRPr lang="en-US" sz="1600" dirty="0"/>
          </a:p>
          <a:p>
            <a:pPr marL="0" indent="0">
              <a:buNone/>
            </a:pPr>
            <a:endParaRPr lang="en-US" sz="1600" dirty="0"/>
          </a:p>
          <a:p>
            <a:pPr>
              <a:buFont typeface="Wingdings" pitchFamily="2" charset="2"/>
              <a:buChar char="q"/>
            </a:pPr>
            <a:endParaRPr lang="en-US" sz="1600" dirty="0"/>
          </a:p>
        </p:txBody>
      </p:sp>
      <p:graphicFrame>
        <p:nvGraphicFramePr>
          <p:cNvPr id="4" name="Table 4">
            <a:extLst>
              <a:ext uri="{FF2B5EF4-FFF2-40B4-BE49-F238E27FC236}">
                <a16:creationId xmlns:a16="http://schemas.microsoft.com/office/drawing/2014/main" id="{1657CDA5-EB64-BE4E-995B-66134702DE23}"/>
              </a:ext>
            </a:extLst>
          </p:cNvPr>
          <p:cNvGraphicFramePr>
            <a:graphicFrameLocks noGrp="1"/>
          </p:cNvGraphicFramePr>
          <p:nvPr>
            <p:extLst>
              <p:ext uri="{D42A27DB-BD31-4B8C-83A1-F6EECF244321}">
                <p14:modId xmlns:p14="http://schemas.microsoft.com/office/powerpoint/2010/main" val="265779896"/>
              </p:ext>
            </p:extLst>
          </p:nvPr>
        </p:nvGraphicFramePr>
        <p:xfrm>
          <a:off x="1043608" y="1988840"/>
          <a:ext cx="6552727" cy="3384369"/>
        </p:xfrm>
        <a:graphic>
          <a:graphicData uri="http://schemas.openxmlformats.org/drawingml/2006/table">
            <a:tbl>
              <a:tblPr firstRow="1" bandRow="1">
                <a:tableStyleId>{5C22544A-7EE6-4342-B048-85BDC9FD1C3A}</a:tableStyleId>
              </a:tblPr>
              <a:tblGrid>
                <a:gridCol w="1480285">
                  <a:extLst>
                    <a:ext uri="{9D8B030D-6E8A-4147-A177-3AD203B41FA5}">
                      <a16:colId xmlns:a16="http://schemas.microsoft.com/office/drawing/2014/main" val="333586609"/>
                    </a:ext>
                  </a:extLst>
                </a:gridCol>
                <a:gridCol w="1598707">
                  <a:extLst>
                    <a:ext uri="{9D8B030D-6E8A-4147-A177-3AD203B41FA5}">
                      <a16:colId xmlns:a16="http://schemas.microsoft.com/office/drawing/2014/main" val="2958364929"/>
                    </a:ext>
                  </a:extLst>
                </a:gridCol>
                <a:gridCol w="1673536">
                  <a:extLst>
                    <a:ext uri="{9D8B030D-6E8A-4147-A177-3AD203B41FA5}">
                      <a16:colId xmlns:a16="http://schemas.microsoft.com/office/drawing/2014/main" val="1558695904"/>
                    </a:ext>
                  </a:extLst>
                </a:gridCol>
                <a:gridCol w="1800199">
                  <a:extLst>
                    <a:ext uri="{9D8B030D-6E8A-4147-A177-3AD203B41FA5}">
                      <a16:colId xmlns:a16="http://schemas.microsoft.com/office/drawing/2014/main" val="956276391"/>
                    </a:ext>
                  </a:extLst>
                </a:gridCol>
              </a:tblGrid>
              <a:tr h="376041">
                <a:tc>
                  <a:txBody>
                    <a:bodyPr/>
                    <a:lstStyle/>
                    <a:p>
                      <a:r>
                        <a:rPr lang="en-US" sz="1600" dirty="0"/>
                        <a:t>Pot 1</a:t>
                      </a:r>
                    </a:p>
                  </a:txBody>
                  <a:tcPr/>
                </a:tc>
                <a:tc>
                  <a:txBody>
                    <a:bodyPr/>
                    <a:lstStyle/>
                    <a:p>
                      <a:r>
                        <a:rPr lang="en-US" sz="1600" dirty="0"/>
                        <a:t>Pot 2</a:t>
                      </a:r>
                    </a:p>
                  </a:txBody>
                  <a:tcPr/>
                </a:tc>
                <a:tc>
                  <a:txBody>
                    <a:bodyPr/>
                    <a:lstStyle/>
                    <a:p>
                      <a:r>
                        <a:rPr lang="en-US" sz="1600" dirty="0"/>
                        <a:t>Pot 3</a:t>
                      </a:r>
                    </a:p>
                  </a:txBody>
                  <a:tcPr/>
                </a:tc>
                <a:tc>
                  <a:txBody>
                    <a:bodyPr/>
                    <a:lstStyle/>
                    <a:p>
                      <a:r>
                        <a:rPr lang="en-US" sz="1600" dirty="0"/>
                        <a:t>Pot 4</a:t>
                      </a:r>
                    </a:p>
                  </a:txBody>
                  <a:tcPr/>
                </a:tc>
                <a:extLst>
                  <a:ext uri="{0D108BD9-81ED-4DB2-BD59-A6C34878D82A}">
                    <a16:rowId xmlns:a16="http://schemas.microsoft.com/office/drawing/2014/main" val="2991725261"/>
                  </a:ext>
                </a:extLst>
              </a:tr>
              <a:tr h="376041">
                <a:tc>
                  <a:txBody>
                    <a:bodyPr/>
                    <a:lstStyle/>
                    <a:p>
                      <a:r>
                        <a:rPr lang="en-US" sz="1600" dirty="0"/>
                        <a:t>Qatar</a:t>
                      </a:r>
                    </a:p>
                  </a:txBody>
                  <a:tcPr/>
                </a:tc>
                <a:tc>
                  <a:txBody>
                    <a:bodyPr/>
                    <a:lstStyle/>
                    <a:p>
                      <a:r>
                        <a:rPr lang="en-US" sz="1600" dirty="0"/>
                        <a:t>Mexico</a:t>
                      </a:r>
                    </a:p>
                  </a:txBody>
                  <a:tcPr/>
                </a:tc>
                <a:tc>
                  <a:txBody>
                    <a:bodyPr/>
                    <a:lstStyle/>
                    <a:p>
                      <a:r>
                        <a:rPr lang="en-US" sz="1600" dirty="0"/>
                        <a:t>Poland</a:t>
                      </a:r>
                    </a:p>
                  </a:txBody>
                  <a:tcPr/>
                </a:tc>
                <a:tc>
                  <a:txBody>
                    <a:bodyPr/>
                    <a:lstStyle/>
                    <a:p>
                      <a:r>
                        <a:rPr lang="en-US" sz="1600" dirty="0"/>
                        <a:t>Morocco</a:t>
                      </a:r>
                    </a:p>
                  </a:txBody>
                  <a:tcPr/>
                </a:tc>
                <a:extLst>
                  <a:ext uri="{0D108BD9-81ED-4DB2-BD59-A6C34878D82A}">
                    <a16:rowId xmlns:a16="http://schemas.microsoft.com/office/drawing/2014/main" val="3900684503"/>
                  </a:ext>
                </a:extLst>
              </a:tr>
              <a:tr h="376041">
                <a:tc>
                  <a:txBody>
                    <a:bodyPr/>
                    <a:lstStyle/>
                    <a:p>
                      <a:r>
                        <a:rPr lang="en-US" sz="1600" dirty="0"/>
                        <a:t>Uruguay</a:t>
                      </a:r>
                    </a:p>
                  </a:txBody>
                  <a:tcPr/>
                </a:tc>
                <a:tc>
                  <a:txBody>
                    <a:bodyPr/>
                    <a:lstStyle/>
                    <a:p>
                      <a:r>
                        <a:rPr lang="en-US" sz="1600" dirty="0"/>
                        <a:t>Italy</a:t>
                      </a:r>
                    </a:p>
                  </a:txBody>
                  <a:tcPr/>
                </a:tc>
                <a:tc>
                  <a:txBody>
                    <a:bodyPr/>
                    <a:lstStyle/>
                    <a:p>
                      <a:r>
                        <a:rPr lang="en-US" sz="1600" dirty="0"/>
                        <a:t>Senegal</a:t>
                      </a:r>
                    </a:p>
                  </a:txBody>
                  <a:tcPr/>
                </a:tc>
                <a:tc>
                  <a:txBody>
                    <a:bodyPr/>
                    <a:lstStyle/>
                    <a:p>
                      <a:r>
                        <a:rPr lang="en-US" sz="1600" dirty="0"/>
                        <a:t>South Korea</a:t>
                      </a:r>
                    </a:p>
                  </a:txBody>
                  <a:tcPr/>
                </a:tc>
                <a:extLst>
                  <a:ext uri="{0D108BD9-81ED-4DB2-BD59-A6C34878D82A}">
                    <a16:rowId xmlns:a16="http://schemas.microsoft.com/office/drawing/2014/main" val="1144041453"/>
                  </a:ext>
                </a:extLst>
              </a:tr>
              <a:tr h="376041">
                <a:tc>
                  <a:txBody>
                    <a:bodyPr/>
                    <a:lstStyle/>
                    <a:p>
                      <a:r>
                        <a:rPr lang="en-US" sz="1600" dirty="0"/>
                        <a:t>Spain</a:t>
                      </a:r>
                    </a:p>
                  </a:txBody>
                  <a:tcPr/>
                </a:tc>
                <a:tc>
                  <a:txBody>
                    <a:bodyPr/>
                    <a:lstStyle/>
                    <a:p>
                      <a:r>
                        <a:rPr lang="en-US" sz="1600" dirty="0"/>
                        <a:t>Croatia</a:t>
                      </a:r>
                    </a:p>
                  </a:txBody>
                  <a:tcPr/>
                </a:tc>
                <a:tc>
                  <a:txBody>
                    <a:bodyPr/>
                    <a:lstStyle/>
                    <a:p>
                      <a:r>
                        <a:rPr lang="en-US" sz="1600" dirty="0"/>
                        <a:t>Sweden</a:t>
                      </a:r>
                    </a:p>
                  </a:txBody>
                  <a:tcPr/>
                </a:tc>
                <a:tc>
                  <a:txBody>
                    <a:bodyPr/>
                    <a:lstStyle/>
                    <a:p>
                      <a:r>
                        <a:rPr lang="en-US" sz="1600" dirty="0"/>
                        <a:t>Costa Rica</a:t>
                      </a:r>
                    </a:p>
                  </a:txBody>
                  <a:tcPr/>
                </a:tc>
                <a:extLst>
                  <a:ext uri="{0D108BD9-81ED-4DB2-BD59-A6C34878D82A}">
                    <a16:rowId xmlns:a16="http://schemas.microsoft.com/office/drawing/2014/main" val="3798933342"/>
                  </a:ext>
                </a:extLst>
              </a:tr>
              <a:tr h="376041">
                <a:tc>
                  <a:txBody>
                    <a:bodyPr/>
                    <a:lstStyle/>
                    <a:p>
                      <a:r>
                        <a:rPr lang="en-US" sz="1600" dirty="0"/>
                        <a:t>Argentina</a:t>
                      </a:r>
                    </a:p>
                  </a:txBody>
                  <a:tcPr/>
                </a:tc>
                <a:tc>
                  <a:txBody>
                    <a:bodyPr/>
                    <a:lstStyle/>
                    <a:p>
                      <a:r>
                        <a:rPr lang="en-US" sz="1600" dirty="0"/>
                        <a:t>Denmark</a:t>
                      </a:r>
                    </a:p>
                  </a:txBody>
                  <a:tcPr/>
                </a:tc>
                <a:tc>
                  <a:txBody>
                    <a:bodyPr/>
                    <a:lstStyle/>
                    <a:p>
                      <a:r>
                        <a:rPr lang="en-US" sz="1600" dirty="0"/>
                        <a:t>United States</a:t>
                      </a:r>
                    </a:p>
                  </a:txBody>
                  <a:tcPr/>
                </a:tc>
                <a:tc>
                  <a:txBody>
                    <a:bodyPr/>
                    <a:lstStyle/>
                    <a:p>
                      <a:r>
                        <a:rPr lang="en-US" sz="1600" dirty="0"/>
                        <a:t>Ghana</a:t>
                      </a:r>
                    </a:p>
                  </a:txBody>
                  <a:tcPr/>
                </a:tc>
                <a:extLst>
                  <a:ext uri="{0D108BD9-81ED-4DB2-BD59-A6C34878D82A}">
                    <a16:rowId xmlns:a16="http://schemas.microsoft.com/office/drawing/2014/main" val="702050009"/>
                  </a:ext>
                </a:extLst>
              </a:tr>
              <a:tr h="376041">
                <a:tc>
                  <a:txBody>
                    <a:bodyPr/>
                    <a:lstStyle/>
                    <a:p>
                      <a:r>
                        <a:rPr lang="en-US" sz="1600" dirty="0"/>
                        <a:t>Portugal</a:t>
                      </a:r>
                    </a:p>
                  </a:txBody>
                  <a:tcPr/>
                </a:tc>
                <a:tc>
                  <a:txBody>
                    <a:bodyPr/>
                    <a:lstStyle/>
                    <a:p>
                      <a:r>
                        <a:rPr lang="en-US" sz="1600" dirty="0"/>
                        <a:t>Germany</a:t>
                      </a:r>
                    </a:p>
                  </a:txBody>
                  <a:tcPr/>
                </a:tc>
                <a:tc>
                  <a:txBody>
                    <a:bodyPr/>
                    <a:lstStyle/>
                    <a:p>
                      <a:r>
                        <a:rPr lang="en-US" sz="1600" dirty="0"/>
                        <a:t>Japan</a:t>
                      </a:r>
                    </a:p>
                  </a:txBody>
                  <a:tcPr/>
                </a:tc>
                <a:tc>
                  <a:txBody>
                    <a:bodyPr/>
                    <a:lstStyle/>
                    <a:p>
                      <a:r>
                        <a:rPr lang="en-US" sz="1600" dirty="0"/>
                        <a:t>Ivory Coast</a:t>
                      </a:r>
                    </a:p>
                  </a:txBody>
                  <a:tcPr/>
                </a:tc>
                <a:extLst>
                  <a:ext uri="{0D108BD9-81ED-4DB2-BD59-A6C34878D82A}">
                    <a16:rowId xmlns:a16="http://schemas.microsoft.com/office/drawing/2014/main" val="418237766"/>
                  </a:ext>
                </a:extLst>
              </a:tr>
              <a:tr h="376041">
                <a:tc>
                  <a:txBody>
                    <a:bodyPr/>
                    <a:lstStyle/>
                    <a:p>
                      <a:r>
                        <a:rPr lang="en-US" sz="1600" dirty="0"/>
                        <a:t>England</a:t>
                      </a:r>
                    </a:p>
                  </a:txBody>
                  <a:tcPr/>
                </a:tc>
                <a:tc>
                  <a:txBody>
                    <a:bodyPr/>
                    <a:lstStyle/>
                    <a:p>
                      <a:r>
                        <a:rPr lang="en-US" sz="1600" dirty="0"/>
                        <a:t>Netherlands</a:t>
                      </a:r>
                    </a:p>
                  </a:txBody>
                  <a:tcPr/>
                </a:tc>
                <a:tc>
                  <a:txBody>
                    <a:bodyPr/>
                    <a:lstStyle/>
                    <a:p>
                      <a:r>
                        <a:rPr lang="en-US" sz="1600" dirty="0"/>
                        <a:t>Iran</a:t>
                      </a:r>
                    </a:p>
                  </a:txBody>
                  <a:tcPr/>
                </a:tc>
                <a:tc>
                  <a:txBody>
                    <a:bodyPr/>
                    <a:lstStyle/>
                    <a:p>
                      <a:r>
                        <a:rPr lang="en-US" sz="1600" dirty="0"/>
                        <a:t>Saudi Arabia</a:t>
                      </a:r>
                    </a:p>
                  </a:txBody>
                  <a:tcPr/>
                </a:tc>
                <a:extLst>
                  <a:ext uri="{0D108BD9-81ED-4DB2-BD59-A6C34878D82A}">
                    <a16:rowId xmlns:a16="http://schemas.microsoft.com/office/drawing/2014/main" val="1838187611"/>
                  </a:ext>
                </a:extLst>
              </a:tr>
              <a:tr h="376041">
                <a:tc>
                  <a:txBody>
                    <a:bodyPr/>
                    <a:lstStyle/>
                    <a:p>
                      <a:r>
                        <a:rPr lang="en-US" sz="1600" dirty="0"/>
                        <a:t>France</a:t>
                      </a:r>
                    </a:p>
                  </a:txBody>
                  <a:tcPr/>
                </a:tc>
                <a:tc>
                  <a:txBody>
                    <a:bodyPr/>
                    <a:lstStyle/>
                    <a:p>
                      <a:r>
                        <a:rPr lang="en-US" sz="1600" dirty="0"/>
                        <a:t>Columbia</a:t>
                      </a:r>
                    </a:p>
                  </a:txBody>
                  <a:tcPr/>
                </a:tc>
                <a:tc>
                  <a:txBody>
                    <a:bodyPr/>
                    <a:lstStyle/>
                    <a:p>
                      <a:r>
                        <a:rPr lang="en-US" sz="1600" dirty="0"/>
                        <a:t>Serbia</a:t>
                      </a:r>
                    </a:p>
                  </a:txBody>
                  <a:tcPr/>
                </a:tc>
                <a:tc>
                  <a:txBody>
                    <a:bodyPr/>
                    <a:lstStyle/>
                    <a:p>
                      <a:r>
                        <a:rPr lang="en-US" sz="1600" dirty="0"/>
                        <a:t>Canada</a:t>
                      </a:r>
                    </a:p>
                  </a:txBody>
                  <a:tcPr/>
                </a:tc>
                <a:extLst>
                  <a:ext uri="{0D108BD9-81ED-4DB2-BD59-A6C34878D82A}">
                    <a16:rowId xmlns:a16="http://schemas.microsoft.com/office/drawing/2014/main" val="3503144346"/>
                  </a:ext>
                </a:extLst>
              </a:tr>
              <a:tr h="376041">
                <a:tc>
                  <a:txBody>
                    <a:bodyPr/>
                    <a:lstStyle/>
                    <a:p>
                      <a:r>
                        <a:rPr lang="en-US" sz="1600" dirty="0"/>
                        <a:t>Brazil</a:t>
                      </a:r>
                    </a:p>
                  </a:txBody>
                  <a:tcPr/>
                </a:tc>
                <a:tc>
                  <a:txBody>
                    <a:bodyPr/>
                    <a:lstStyle/>
                    <a:p>
                      <a:r>
                        <a:rPr lang="en-US" sz="1600" dirty="0"/>
                        <a:t>Chile</a:t>
                      </a:r>
                    </a:p>
                  </a:txBody>
                  <a:tcPr/>
                </a:tc>
                <a:tc>
                  <a:txBody>
                    <a:bodyPr/>
                    <a:lstStyle/>
                    <a:p>
                      <a:r>
                        <a:rPr lang="en-US" sz="1600" dirty="0"/>
                        <a:t>Turkey</a:t>
                      </a:r>
                    </a:p>
                  </a:txBody>
                  <a:tcPr/>
                </a:tc>
                <a:tc>
                  <a:txBody>
                    <a:bodyPr/>
                    <a:lstStyle/>
                    <a:p>
                      <a:r>
                        <a:rPr lang="en-US" sz="1600" dirty="0"/>
                        <a:t>New Zealand</a:t>
                      </a:r>
                    </a:p>
                  </a:txBody>
                  <a:tcPr/>
                </a:tc>
                <a:extLst>
                  <a:ext uri="{0D108BD9-81ED-4DB2-BD59-A6C34878D82A}">
                    <a16:rowId xmlns:a16="http://schemas.microsoft.com/office/drawing/2014/main" val="2073424879"/>
                  </a:ext>
                </a:extLst>
              </a:tr>
            </a:tbl>
          </a:graphicData>
        </a:graphic>
      </p:graphicFrame>
    </p:spTree>
    <p:extLst>
      <p:ext uri="{BB962C8B-B14F-4D97-AF65-F5344CB8AC3E}">
        <p14:creationId xmlns:p14="http://schemas.microsoft.com/office/powerpoint/2010/main" val="36826468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FBED45-37E6-2F48-B6A4-C102EB85683A}"/>
              </a:ext>
            </a:extLst>
          </p:cNvPr>
          <p:cNvSpPr>
            <a:spLocks noGrp="1"/>
          </p:cNvSpPr>
          <p:nvPr>
            <p:ph type="title"/>
          </p:nvPr>
        </p:nvSpPr>
        <p:spPr>
          <a:xfrm>
            <a:off x="251520" y="188913"/>
            <a:ext cx="8136830" cy="508000"/>
          </a:xfrm>
        </p:spPr>
        <p:txBody>
          <a:bodyPr/>
          <a:lstStyle/>
          <a:p>
            <a:pPr algn="ctr"/>
            <a:r>
              <a:rPr lang="en-US" dirty="0"/>
              <a:t>Results so far (contd.):- </a:t>
            </a:r>
          </a:p>
        </p:txBody>
      </p:sp>
      <p:sp>
        <p:nvSpPr>
          <p:cNvPr id="3" name="Content Placeholder 2">
            <a:extLst>
              <a:ext uri="{FF2B5EF4-FFF2-40B4-BE49-F238E27FC236}">
                <a16:creationId xmlns:a16="http://schemas.microsoft.com/office/drawing/2014/main" id="{28D6A75B-1F18-4C4A-8079-FB3836914518}"/>
              </a:ext>
            </a:extLst>
          </p:cNvPr>
          <p:cNvSpPr>
            <a:spLocks noGrp="1"/>
          </p:cNvSpPr>
          <p:nvPr>
            <p:ph idx="1"/>
          </p:nvPr>
        </p:nvSpPr>
        <p:spPr>
          <a:xfrm>
            <a:off x="179510" y="980728"/>
            <a:ext cx="8567615" cy="5472460"/>
          </a:xfrm>
        </p:spPr>
        <p:txBody>
          <a:bodyPr/>
          <a:lstStyle/>
          <a:p>
            <a:pPr marL="0" indent="0">
              <a:buNone/>
            </a:pPr>
            <a:endParaRPr lang="en-US" sz="1600" dirty="0"/>
          </a:p>
          <a:p>
            <a:pPr>
              <a:buFont typeface="Wingdings" pitchFamily="2" charset="2"/>
              <a:buChar char="q"/>
            </a:pPr>
            <a:r>
              <a:rPr lang="en-US" sz="1600" dirty="0"/>
              <a:t>Based on the previous pots, one of possible Groups of team could be as follows:-</a:t>
            </a:r>
          </a:p>
          <a:p>
            <a:pPr marL="0" indent="0">
              <a:buNone/>
            </a:pPr>
            <a:endParaRPr lang="en-US" sz="1600" dirty="0"/>
          </a:p>
        </p:txBody>
      </p:sp>
      <p:graphicFrame>
        <p:nvGraphicFramePr>
          <p:cNvPr id="5" name="Table 5">
            <a:extLst>
              <a:ext uri="{FF2B5EF4-FFF2-40B4-BE49-F238E27FC236}">
                <a16:creationId xmlns:a16="http://schemas.microsoft.com/office/drawing/2014/main" id="{EDE6A740-A977-3341-9FCC-901011F0FEC8}"/>
              </a:ext>
            </a:extLst>
          </p:cNvPr>
          <p:cNvGraphicFramePr>
            <a:graphicFrameLocks noGrp="1"/>
          </p:cNvGraphicFramePr>
          <p:nvPr>
            <p:extLst>
              <p:ext uri="{D42A27DB-BD31-4B8C-83A1-F6EECF244321}">
                <p14:modId xmlns:p14="http://schemas.microsoft.com/office/powerpoint/2010/main" val="3848078702"/>
              </p:ext>
            </p:extLst>
          </p:nvPr>
        </p:nvGraphicFramePr>
        <p:xfrm>
          <a:off x="251521" y="2060849"/>
          <a:ext cx="8567616" cy="3096343"/>
        </p:xfrm>
        <a:graphic>
          <a:graphicData uri="http://schemas.openxmlformats.org/drawingml/2006/table">
            <a:tbl>
              <a:tblPr firstRow="1" bandRow="1">
                <a:tableStyleId>{5C22544A-7EE6-4342-B048-85BDC9FD1C3A}</a:tableStyleId>
              </a:tblPr>
              <a:tblGrid>
                <a:gridCol w="1043474">
                  <a:extLst>
                    <a:ext uri="{9D8B030D-6E8A-4147-A177-3AD203B41FA5}">
                      <a16:colId xmlns:a16="http://schemas.microsoft.com/office/drawing/2014/main" val="1409034371"/>
                    </a:ext>
                  </a:extLst>
                </a:gridCol>
                <a:gridCol w="1043474">
                  <a:extLst>
                    <a:ext uri="{9D8B030D-6E8A-4147-A177-3AD203B41FA5}">
                      <a16:colId xmlns:a16="http://schemas.microsoft.com/office/drawing/2014/main" val="554501327"/>
                    </a:ext>
                  </a:extLst>
                </a:gridCol>
                <a:gridCol w="1043474">
                  <a:extLst>
                    <a:ext uri="{9D8B030D-6E8A-4147-A177-3AD203B41FA5}">
                      <a16:colId xmlns:a16="http://schemas.microsoft.com/office/drawing/2014/main" val="1241278277"/>
                    </a:ext>
                  </a:extLst>
                </a:gridCol>
                <a:gridCol w="1043474">
                  <a:extLst>
                    <a:ext uri="{9D8B030D-6E8A-4147-A177-3AD203B41FA5}">
                      <a16:colId xmlns:a16="http://schemas.microsoft.com/office/drawing/2014/main" val="2601897285"/>
                    </a:ext>
                  </a:extLst>
                </a:gridCol>
                <a:gridCol w="1043474">
                  <a:extLst>
                    <a:ext uri="{9D8B030D-6E8A-4147-A177-3AD203B41FA5}">
                      <a16:colId xmlns:a16="http://schemas.microsoft.com/office/drawing/2014/main" val="2196662723"/>
                    </a:ext>
                  </a:extLst>
                </a:gridCol>
                <a:gridCol w="1043474">
                  <a:extLst>
                    <a:ext uri="{9D8B030D-6E8A-4147-A177-3AD203B41FA5}">
                      <a16:colId xmlns:a16="http://schemas.microsoft.com/office/drawing/2014/main" val="3800819771"/>
                    </a:ext>
                  </a:extLst>
                </a:gridCol>
                <a:gridCol w="1043474">
                  <a:extLst>
                    <a:ext uri="{9D8B030D-6E8A-4147-A177-3AD203B41FA5}">
                      <a16:colId xmlns:a16="http://schemas.microsoft.com/office/drawing/2014/main" val="37179094"/>
                    </a:ext>
                  </a:extLst>
                </a:gridCol>
                <a:gridCol w="1263298">
                  <a:extLst>
                    <a:ext uri="{9D8B030D-6E8A-4147-A177-3AD203B41FA5}">
                      <a16:colId xmlns:a16="http://schemas.microsoft.com/office/drawing/2014/main" val="2715978422"/>
                    </a:ext>
                  </a:extLst>
                </a:gridCol>
              </a:tblGrid>
              <a:tr h="746115">
                <a:tc>
                  <a:txBody>
                    <a:bodyPr/>
                    <a:lstStyle/>
                    <a:p>
                      <a:r>
                        <a:rPr lang="en-US" sz="1400" dirty="0"/>
                        <a:t>Group 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Group B</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Group C</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Group 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Group 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Group F</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Group G</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Group H</a:t>
                      </a:r>
                    </a:p>
                  </a:txBody>
                  <a:tcPr/>
                </a:tc>
                <a:extLst>
                  <a:ext uri="{0D108BD9-81ED-4DB2-BD59-A6C34878D82A}">
                    <a16:rowId xmlns:a16="http://schemas.microsoft.com/office/drawing/2014/main" val="1302613756"/>
                  </a:ext>
                </a:extLst>
              </a:tr>
              <a:tr h="587557">
                <a:tc>
                  <a:txBody>
                    <a:bodyPr/>
                    <a:lstStyle/>
                    <a:p>
                      <a:r>
                        <a:rPr lang="en-US" sz="1400" dirty="0"/>
                        <a:t>Brazil</a:t>
                      </a:r>
                    </a:p>
                  </a:txBody>
                  <a:tcPr/>
                </a:tc>
                <a:tc>
                  <a:txBody>
                    <a:bodyPr/>
                    <a:lstStyle/>
                    <a:p>
                      <a:r>
                        <a:rPr lang="en-US" sz="1400" dirty="0"/>
                        <a:t>France</a:t>
                      </a:r>
                    </a:p>
                  </a:txBody>
                  <a:tcPr/>
                </a:tc>
                <a:tc>
                  <a:txBody>
                    <a:bodyPr/>
                    <a:lstStyle/>
                    <a:p>
                      <a:r>
                        <a:rPr lang="en-US" sz="1400" dirty="0"/>
                        <a:t>Spain</a:t>
                      </a:r>
                    </a:p>
                  </a:txBody>
                  <a:tcPr/>
                </a:tc>
                <a:tc>
                  <a:txBody>
                    <a:bodyPr/>
                    <a:lstStyle/>
                    <a:p>
                      <a:r>
                        <a:rPr lang="en-US" sz="1400" dirty="0"/>
                        <a:t>England</a:t>
                      </a:r>
                    </a:p>
                  </a:txBody>
                  <a:tcPr/>
                </a:tc>
                <a:tc>
                  <a:txBody>
                    <a:bodyPr/>
                    <a:lstStyle/>
                    <a:p>
                      <a:r>
                        <a:rPr lang="en-US" sz="1400" dirty="0"/>
                        <a:t>Qatar</a:t>
                      </a:r>
                    </a:p>
                  </a:txBody>
                  <a:tcPr/>
                </a:tc>
                <a:tc>
                  <a:txBody>
                    <a:bodyPr/>
                    <a:lstStyle/>
                    <a:p>
                      <a:r>
                        <a:rPr lang="en-US" sz="1400" dirty="0"/>
                        <a:t>Uruguay</a:t>
                      </a:r>
                    </a:p>
                  </a:txBody>
                  <a:tcPr/>
                </a:tc>
                <a:tc>
                  <a:txBody>
                    <a:bodyPr/>
                    <a:lstStyle/>
                    <a:p>
                      <a:r>
                        <a:rPr lang="en-US" sz="1400" dirty="0"/>
                        <a:t>Argentina</a:t>
                      </a:r>
                    </a:p>
                  </a:txBody>
                  <a:tcPr/>
                </a:tc>
                <a:tc>
                  <a:txBody>
                    <a:bodyPr/>
                    <a:lstStyle/>
                    <a:p>
                      <a:r>
                        <a:rPr lang="en-US" sz="1400" dirty="0"/>
                        <a:t>Portugal</a:t>
                      </a:r>
                    </a:p>
                  </a:txBody>
                  <a:tcPr/>
                </a:tc>
                <a:extLst>
                  <a:ext uri="{0D108BD9-81ED-4DB2-BD59-A6C34878D82A}">
                    <a16:rowId xmlns:a16="http://schemas.microsoft.com/office/drawing/2014/main" val="663127341"/>
                  </a:ext>
                </a:extLst>
              </a:tr>
              <a:tr h="587557">
                <a:tc>
                  <a:txBody>
                    <a:bodyPr/>
                    <a:lstStyle/>
                    <a:p>
                      <a:r>
                        <a:rPr lang="en-US" sz="1400" dirty="0"/>
                        <a:t>Mexico</a:t>
                      </a:r>
                    </a:p>
                  </a:txBody>
                  <a:tcPr/>
                </a:tc>
                <a:tc>
                  <a:txBody>
                    <a:bodyPr/>
                    <a:lstStyle/>
                    <a:p>
                      <a:r>
                        <a:rPr lang="en-US" sz="1400" dirty="0"/>
                        <a:t>Denmark</a:t>
                      </a:r>
                    </a:p>
                  </a:txBody>
                  <a:tcPr/>
                </a:tc>
                <a:tc>
                  <a:txBody>
                    <a:bodyPr/>
                    <a:lstStyle/>
                    <a:p>
                      <a:r>
                        <a:rPr lang="en-US" sz="1400" dirty="0"/>
                        <a:t>Germany</a:t>
                      </a:r>
                    </a:p>
                  </a:txBody>
                  <a:tcPr/>
                </a:tc>
                <a:tc>
                  <a:txBody>
                    <a:bodyPr/>
                    <a:lstStyle/>
                    <a:p>
                      <a:r>
                        <a:rPr lang="en-US" sz="1400" dirty="0"/>
                        <a:t>Italy</a:t>
                      </a:r>
                    </a:p>
                  </a:txBody>
                  <a:tcPr/>
                </a:tc>
                <a:tc>
                  <a:txBody>
                    <a:bodyPr/>
                    <a:lstStyle/>
                    <a:p>
                      <a:r>
                        <a:rPr lang="en-US" sz="1400" dirty="0"/>
                        <a:t>Croatia</a:t>
                      </a:r>
                    </a:p>
                  </a:txBody>
                  <a:tcPr/>
                </a:tc>
                <a:tc>
                  <a:txBody>
                    <a:bodyPr/>
                    <a:lstStyle/>
                    <a:p>
                      <a:r>
                        <a:rPr lang="en-US" sz="1400" dirty="0"/>
                        <a:t>Chile</a:t>
                      </a:r>
                    </a:p>
                  </a:txBody>
                  <a:tcPr/>
                </a:tc>
                <a:tc>
                  <a:txBody>
                    <a:bodyPr/>
                    <a:lstStyle/>
                    <a:p>
                      <a:r>
                        <a:rPr lang="en-US" sz="1400" dirty="0"/>
                        <a:t>Columbia</a:t>
                      </a:r>
                    </a:p>
                  </a:txBody>
                  <a:tcPr/>
                </a:tc>
                <a:tc>
                  <a:txBody>
                    <a:bodyPr/>
                    <a:lstStyle/>
                    <a:p>
                      <a:r>
                        <a:rPr lang="en-US" sz="1400" dirty="0"/>
                        <a:t>Netherlands</a:t>
                      </a:r>
                    </a:p>
                  </a:txBody>
                  <a:tcPr/>
                </a:tc>
                <a:extLst>
                  <a:ext uri="{0D108BD9-81ED-4DB2-BD59-A6C34878D82A}">
                    <a16:rowId xmlns:a16="http://schemas.microsoft.com/office/drawing/2014/main" val="204267725"/>
                  </a:ext>
                </a:extLst>
              </a:tr>
              <a:tr h="587557">
                <a:tc>
                  <a:txBody>
                    <a:bodyPr/>
                    <a:lstStyle/>
                    <a:p>
                      <a:r>
                        <a:rPr lang="en-US" sz="1400" dirty="0"/>
                        <a:t>Serbia</a:t>
                      </a:r>
                    </a:p>
                  </a:txBody>
                  <a:tcPr/>
                </a:tc>
                <a:tc>
                  <a:txBody>
                    <a:bodyPr/>
                    <a:lstStyle/>
                    <a:p>
                      <a:r>
                        <a:rPr lang="en-US" sz="1400" dirty="0"/>
                        <a:t>Japan</a:t>
                      </a:r>
                    </a:p>
                  </a:txBody>
                  <a:tcPr/>
                </a:tc>
                <a:tc>
                  <a:txBody>
                    <a:bodyPr/>
                    <a:lstStyle/>
                    <a:p>
                      <a:r>
                        <a:rPr lang="en-US" sz="1400" dirty="0"/>
                        <a:t>Turkey</a:t>
                      </a:r>
                    </a:p>
                  </a:txBody>
                  <a:tcPr/>
                </a:tc>
                <a:tc>
                  <a:txBody>
                    <a:bodyPr/>
                    <a:lstStyle/>
                    <a:p>
                      <a:r>
                        <a:rPr lang="en-US" sz="1400" dirty="0"/>
                        <a:t>Sweden</a:t>
                      </a:r>
                    </a:p>
                  </a:txBody>
                  <a:tcPr/>
                </a:tc>
                <a:tc>
                  <a:txBody>
                    <a:bodyPr/>
                    <a:lstStyle/>
                    <a:p>
                      <a:r>
                        <a:rPr lang="en-US" sz="1400" dirty="0"/>
                        <a:t>Senegal</a:t>
                      </a:r>
                    </a:p>
                  </a:txBody>
                  <a:tcPr/>
                </a:tc>
                <a:tc>
                  <a:txBody>
                    <a:bodyPr/>
                    <a:lstStyle/>
                    <a:p>
                      <a:r>
                        <a:rPr lang="en-US" sz="1400" dirty="0"/>
                        <a:t>United States</a:t>
                      </a:r>
                    </a:p>
                  </a:txBody>
                  <a:tcPr/>
                </a:tc>
                <a:tc>
                  <a:txBody>
                    <a:bodyPr/>
                    <a:lstStyle/>
                    <a:p>
                      <a:r>
                        <a:rPr lang="en-US" sz="1400" dirty="0"/>
                        <a:t>Poland</a:t>
                      </a:r>
                    </a:p>
                  </a:txBody>
                  <a:tcPr/>
                </a:tc>
                <a:tc>
                  <a:txBody>
                    <a:bodyPr/>
                    <a:lstStyle/>
                    <a:p>
                      <a:r>
                        <a:rPr lang="en-US" sz="1400" dirty="0"/>
                        <a:t>Iran</a:t>
                      </a:r>
                    </a:p>
                  </a:txBody>
                  <a:tcPr/>
                </a:tc>
                <a:extLst>
                  <a:ext uri="{0D108BD9-81ED-4DB2-BD59-A6C34878D82A}">
                    <a16:rowId xmlns:a16="http://schemas.microsoft.com/office/drawing/2014/main" val="2155918568"/>
                  </a:ext>
                </a:extLst>
              </a:tr>
              <a:tr h="587557">
                <a:tc>
                  <a:txBody>
                    <a:bodyPr/>
                    <a:lstStyle/>
                    <a:p>
                      <a:r>
                        <a:rPr lang="en-US" sz="1400" dirty="0"/>
                        <a:t>Costa Rica</a:t>
                      </a:r>
                    </a:p>
                  </a:txBody>
                  <a:tcPr/>
                </a:tc>
                <a:tc>
                  <a:txBody>
                    <a:bodyPr/>
                    <a:lstStyle/>
                    <a:p>
                      <a:r>
                        <a:rPr lang="en-US" sz="1400" dirty="0"/>
                        <a:t>Canada</a:t>
                      </a:r>
                    </a:p>
                  </a:txBody>
                  <a:tcPr/>
                </a:tc>
                <a:tc>
                  <a:txBody>
                    <a:bodyPr/>
                    <a:lstStyle/>
                    <a:p>
                      <a:r>
                        <a:rPr lang="en-US" sz="1400" dirty="0"/>
                        <a:t>New Zealand</a:t>
                      </a:r>
                    </a:p>
                  </a:txBody>
                  <a:tcPr/>
                </a:tc>
                <a:tc>
                  <a:txBody>
                    <a:bodyPr/>
                    <a:lstStyle/>
                    <a:p>
                      <a:r>
                        <a:rPr lang="en-US" sz="1400" dirty="0"/>
                        <a:t>South Korea</a:t>
                      </a:r>
                    </a:p>
                  </a:txBody>
                  <a:tcPr/>
                </a:tc>
                <a:tc>
                  <a:txBody>
                    <a:bodyPr/>
                    <a:lstStyle/>
                    <a:p>
                      <a:r>
                        <a:rPr lang="en-US" sz="1400" dirty="0"/>
                        <a:t>Morocco</a:t>
                      </a:r>
                    </a:p>
                  </a:txBody>
                  <a:tcPr/>
                </a:tc>
                <a:tc>
                  <a:txBody>
                    <a:bodyPr/>
                    <a:lstStyle/>
                    <a:p>
                      <a:r>
                        <a:rPr lang="en-US" sz="1400" dirty="0"/>
                        <a:t>Ghana</a:t>
                      </a:r>
                    </a:p>
                  </a:txBody>
                  <a:tcPr/>
                </a:tc>
                <a:tc>
                  <a:txBody>
                    <a:bodyPr/>
                    <a:lstStyle/>
                    <a:p>
                      <a:r>
                        <a:rPr lang="en-US" sz="1400" dirty="0"/>
                        <a:t>Saudi Arabia</a:t>
                      </a:r>
                    </a:p>
                  </a:txBody>
                  <a:tcPr/>
                </a:tc>
                <a:tc>
                  <a:txBody>
                    <a:bodyPr/>
                    <a:lstStyle/>
                    <a:p>
                      <a:r>
                        <a:rPr lang="en-US" sz="1400" dirty="0"/>
                        <a:t>Ivory Coast</a:t>
                      </a:r>
                    </a:p>
                  </a:txBody>
                  <a:tcPr/>
                </a:tc>
                <a:extLst>
                  <a:ext uri="{0D108BD9-81ED-4DB2-BD59-A6C34878D82A}">
                    <a16:rowId xmlns:a16="http://schemas.microsoft.com/office/drawing/2014/main" val="1769110849"/>
                  </a:ext>
                </a:extLst>
              </a:tr>
            </a:tbl>
          </a:graphicData>
        </a:graphic>
      </p:graphicFrame>
    </p:spTree>
    <p:extLst>
      <p:ext uri="{BB962C8B-B14F-4D97-AF65-F5344CB8AC3E}">
        <p14:creationId xmlns:p14="http://schemas.microsoft.com/office/powerpoint/2010/main" val="20335082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1D5CD-5458-8A45-9384-F20765F7D511}"/>
              </a:ext>
            </a:extLst>
          </p:cNvPr>
          <p:cNvSpPr>
            <a:spLocks noGrp="1"/>
          </p:cNvSpPr>
          <p:nvPr>
            <p:ph type="title"/>
          </p:nvPr>
        </p:nvSpPr>
        <p:spPr>
          <a:xfrm>
            <a:off x="179512" y="188913"/>
            <a:ext cx="8208838" cy="508000"/>
          </a:xfrm>
        </p:spPr>
        <p:txBody>
          <a:bodyPr/>
          <a:lstStyle/>
          <a:p>
            <a:pPr algn="ctr"/>
            <a:r>
              <a:rPr lang="en-US" dirty="0"/>
              <a:t>Results so far (contd.)</a:t>
            </a:r>
          </a:p>
        </p:txBody>
      </p:sp>
      <p:sp>
        <p:nvSpPr>
          <p:cNvPr id="3" name="Content Placeholder 2">
            <a:extLst>
              <a:ext uri="{FF2B5EF4-FFF2-40B4-BE49-F238E27FC236}">
                <a16:creationId xmlns:a16="http://schemas.microsoft.com/office/drawing/2014/main" id="{B7A53EA0-2831-164C-806A-6066CF9B5742}"/>
              </a:ext>
            </a:extLst>
          </p:cNvPr>
          <p:cNvSpPr>
            <a:spLocks noGrp="1"/>
          </p:cNvSpPr>
          <p:nvPr>
            <p:ph idx="1"/>
          </p:nvPr>
        </p:nvSpPr>
        <p:spPr>
          <a:xfrm>
            <a:off x="179512" y="908720"/>
            <a:ext cx="8712968" cy="5688632"/>
          </a:xfrm>
        </p:spPr>
        <p:txBody>
          <a:bodyPr/>
          <a:lstStyle/>
          <a:p>
            <a:pPr marL="0" indent="0">
              <a:buNone/>
            </a:pPr>
            <a:r>
              <a:rPr lang="en-US" sz="1400" dirty="0"/>
              <a:t>Results after carrying out simulations are accounted:- </a:t>
            </a:r>
          </a:p>
          <a:p>
            <a:pPr marL="0" indent="0">
              <a:buNone/>
            </a:pPr>
            <a:endParaRPr lang="en-US" sz="1400" dirty="0"/>
          </a:p>
          <a:p>
            <a:pPr marL="0" indent="0">
              <a:buNone/>
            </a:pPr>
            <a:r>
              <a:rPr lang="en-US" sz="1400" dirty="0"/>
              <a:t>For </a:t>
            </a:r>
            <a:r>
              <a:rPr lang="en-US" sz="1400" dirty="0">
                <a:highlight>
                  <a:srgbClr val="FFFF00"/>
                </a:highlight>
              </a:rPr>
              <a:t>50</a:t>
            </a:r>
            <a:r>
              <a:rPr lang="en-US" sz="1400" dirty="0"/>
              <a:t> Simulations: - </a:t>
            </a:r>
          </a:p>
          <a:p>
            <a:pPr lvl="2">
              <a:buFont typeface="Wingdings" pitchFamily="2" charset="2"/>
              <a:buChar char="q"/>
            </a:pPr>
            <a:r>
              <a:rPr lang="en-US" sz="1400" dirty="0">
                <a:ea typeface="+mn-ea"/>
                <a:cs typeface="+mn-cs"/>
              </a:rPr>
              <a:t> </a:t>
            </a:r>
            <a:r>
              <a:rPr lang="en-US" sz="1400" b="0" dirty="0">
                <a:ea typeface="+mn-ea"/>
                <a:cs typeface="+mn-cs"/>
              </a:rPr>
              <a:t>Percentage of France reaching World cup is </a:t>
            </a:r>
            <a:r>
              <a:rPr lang="en-US" sz="1400" b="0" dirty="0">
                <a:highlight>
                  <a:srgbClr val="FFFF00"/>
                </a:highlight>
                <a:ea typeface="+mn-ea"/>
                <a:cs typeface="+mn-cs"/>
              </a:rPr>
              <a:t>84 % </a:t>
            </a:r>
            <a:r>
              <a:rPr lang="en-US" sz="1400" b="0" dirty="0">
                <a:ea typeface="+mn-ea"/>
                <a:cs typeface="+mn-cs"/>
              </a:rPr>
              <a:t>.</a:t>
            </a:r>
          </a:p>
          <a:p>
            <a:pPr lvl="2">
              <a:buFont typeface="Wingdings" pitchFamily="2" charset="2"/>
              <a:buChar char="q"/>
            </a:pPr>
            <a:r>
              <a:rPr lang="en-US" sz="1400" b="0" dirty="0">
                <a:ea typeface="+mn-ea"/>
                <a:cs typeface="+mn-cs"/>
              </a:rPr>
              <a:t>Chances of France reaching the knockout stage of World Cup is </a:t>
            </a:r>
            <a:r>
              <a:rPr lang="en-US" sz="1400" b="0" dirty="0">
                <a:highlight>
                  <a:srgbClr val="FFFF00"/>
                </a:highlight>
                <a:ea typeface="+mn-ea"/>
                <a:cs typeface="+mn-cs"/>
              </a:rPr>
              <a:t>64.28 %.</a:t>
            </a:r>
          </a:p>
          <a:p>
            <a:pPr lvl="2">
              <a:buFont typeface="Wingdings" pitchFamily="2" charset="2"/>
              <a:buChar char="q"/>
            </a:pPr>
            <a:r>
              <a:rPr lang="en-US" sz="1400" b="0" dirty="0">
                <a:ea typeface="+mn-ea"/>
                <a:cs typeface="+mn-cs"/>
              </a:rPr>
              <a:t>Chances of Qatar reaching the knockout stage of World Cup is </a:t>
            </a:r>
            <a:r>
              <a:rPr lang="en-US" sz="1400" b="0" dirty="0">
                <a:highlight>
                  <a:srgbClr val="FFFF00"/>
                </a:highlight>
                <a:ea typeface="+mn-ea"/>
                <a:cs typeface="+mn-cs"/>
              </a:rPr>
              <a:t>34 %.</a:t>
            </a:r>
          </a:p>
          <a:p>
            <a:pPr marL="0" indent="0">
              <a:buNone/>
            </a:pPr>
            <a:endParaRPr lang="en-US" sz="1400" dirty="0"/>
          </a:p>
          <a:p>
            <a:pPr marL="0" indent="0">
              <a:buNone/>
            </a:pPr>
            <a:r>
              <a:rPr lang="en-US" sz="1400" dirty="0"/>
              <a:t>For </a:t>
            </a:r>
            <a:r>
              <a:rPr lang="en-US" sz="1400" dirty="0">
                <a:highlight>
                  <a:srgbClr val="FFFF00"/>
                </a:highlight>
              </a:rPr>
              <a:t>100</a:t>
            </a:r>
            <a:r>
              <a:rPr lang="en-US" sz="1400" dirty="0"/>
              <a:t> Simulations: - </a:t>
            </a:r>
          </a:p>
          <a:p>
            <a:pPr lvl="2">
              <a:buFont typeface="Wingdings" pitchFamily="2" charset="2"/>
              <a:buChar char="q"/>
            </a:pPr>
            <a:r>
              <a:rPr lang="en-US" sz="1400" dirty="0">
                <a:ea typeface="+mn-ea"/>
                <a:cs typeface="+mn-cs"/>
              </a:rPr>
              <a:t> Percentage of France reaching World cup is </a:t>
            </a:r>
            <a:r>
              <a:rPr lang="en-US" sz="1400" dirty="0">
                <a:highlight>
                  <a:srgbClr val="FFFF00"/>
                </a:highlight>
                <a:ea typeface="+mn-ea"/>
                <a:cs typeface="+mn-cs"/>
              </a:rPr>
              <a:t>78 %.</a:t>
            </a:r>
          </a:p>
          <a:p>
            <a:pPr lvl="2">
              <a:buFont typeface="Wingdings" pitchFamily="2" charset="2"/>
              <a:buChar char="q"/>
            </a:pPr>
            <a:r>
              <a:rPr lang="en-US" sz="1400" dirty="0">
                <a:ea typeface="+mn-ea"/>
                <a:cs typeface="+mn-cs"/>
              </a:rPr>
              <a:t>Chances of France reaching the knockout stage of World Cup is </a:t>
            </a:r>
            <a:r>
              <a:rPr lang="en-US" sz="1400" dirty="0">
                <a:highlight>
                  <a:srgbClr val="FFFF00"/>
                </a:highlight>
                <a:ea typeface="+mn-ea"/>
                <a:cs typeface="+mn-cs"/>
              </a:rPr>
              <a:t>61.53 %.</a:t>
            </a:r>
          </a:p>
          <a:p>
            <a:pPr lvl="2">
              <a:buFont typeface="Wingdings" pitchFamily="2" charset="2"/>
              <a:buChar char="q"/>
            </a:pPr>
            <a:r>
              <a:rPr lang="en-US" sz="1400" dirty="0">
                <a:ea typeface="+mn-ea"/>
                <a:cs typeface="+mn-cs"/>
              </a:rPr>
              <a:t>Chances of Qatar reaching the knockout stage of World Cup is </a:t>
            </a:r>
            <a:r>
              <a:rPr lang="en-US" sz="1400" dirty="0">
                <a:highlight>
                  <a:srgbClr val="FFFF00"/>
                </a:highlight>
                <a:ea typeface="+mn-ea"/>
                <a:cs typeface="+mn-cs"/>
              </a:rPr>
              <a:t>41 %.</a:t>
            </a:r>
          </a:p>
          <a:p>
            <a:pPr>
              <a:buFont typeface="Wingdings" pitchFamily="2" charset="2"/>
              <a:buChar char="q"/>
            </a:pPr>
            <a:endParaRPr lang="en-US" sz="1400" dirty="0">
              <a:highlight>
                <a:srgbClr val="FFFF00"/>
              </a:highlight>
            </a:endParaRPr>
          </a:p>
          <a:p>
            <a:pPr marL="0" indent="0">
              <a:buNone/>
            </a:pPr>
            <a:r>
              <a:rPr lang="en-US" sz="1400" dirty="0"/>
              <a:t>For </a:t>
            </a:r>
            <a:r>
              <a:rPr lang="en-US" sz="1400" dirty="0">
                <a:highlight>
                  <a:srgbClr val="FFFF00"/>
                </a:highlight>
              </a:rPr>
              <a:t>200</a:t>
            </a:r>
            <a:r>
              <a:rPr lang="en-US" sz="1400" dirty="0"/>
              <a:t> Simulations: - </a:t>
            </a:r>
          </a:p>
          <a:p>
            <a:pPr lvl="2">
              <a:buFont typeface="Wingdings" pitchFamily="2" charset="2"/>
              <a:buChar char="q"/>
            </a:pPr>
            <a:r>
              <a:rPr lang="en-US" sz="1400" dirty="0">
                <a:ea typeface="+mn-ea"/>
                <a:cs typeface="+mn-cs"/>
              </a:rPr>
              <a:t>Percentage of France reaching World cup is </a:t>
            </a:r>
            <a:r>
              <a:rPr lang="en-US" sz="1400" dirty="0">
                <a:highlight>
                  <a:srgbClr val="FFFF00"/>
                </a:highlight>
                <a:ea typeface="+mn-ea"/>
                <a:cs typeface="+mn-cs"/>
              </a:rPr>
              <a:t>79.5 %.</a:t>
            </a:r>
          </a:p>
          <a:p>
            <a:pPr lvl="2">
              <a:buFont typeface="Wingdings" pitchFamily="2" charset="2"/>
              <a:buChar char="q"/>
            </a:pPr>
            <a:r>
              <a:rPr lang="en-US" sz="1400" dirty="0">
                <a:ea typeface="+mn-ea"/>
                <a:cs typeface="+mn-cs"/>
              </a:rPr>
              <a:t>Chances of France reaching the knockout stage of World Cup is </a:t>
            </a:r>
            <a:r>
              <a:rPr lang="en-US" sz="1400" dirty="0">
                <a:highlight>
                  <a:srgbClr val="FFFF00"/>
                </a:highlight>
                <a:ea typeface="+mn-ea"/>
                <a:cs typeface="+mn-cs"/>
              </a:rPr>
              <a:t>58.49 %.</a:t>
            </a:r>
          </a:p>
          <a:p>
            <a:pPr lvl="2">
              <a:buFont typeface="Wingdings" pitchFamily="2" charset="2"/>
              <a:buChar char="q"/>
            </a:pPr>
            <a:r>
              <a:rPr lang="en-US" sz="1400" dirty="0">
                <a:ea typeface="+mn-ea"/>
                <a:cs typeface="+mn-cs"/>
              </a:rPr>
              <a:t>Chances of Qatar reaching the knockout stage of World Cup is </a:t>
            </a:r>
            <a:r>
              <a:rPr lang="en-US" sz="1400" dirty="0">
                <a:highlight>
                  <a:srgbClr val="FFFF00"/>
                </a:highlight>
                <a:ea typeface="+mn-ea"/>
                <a:cs typeface="+mn-cs"/>
              </a:rPr>
              <a:t>38 %.</a:t>
            </a:r>
          </a:p>
          <a:p>
            <a:pPr marL="0" indent="0">
              <a:buNone/>
            </a:pPr>
            <a:endParaRPr lang="en-US" sz="1400" dirty="0"/>
          </a:p>
          <a:p>
            <a:pPr marL="0" indent="0">
              <a:buNone/>
            </a:pPr>
            <a:r>
              <a:rPr lang="en-US" sz="1400" dirty="0"/>
              <a:t>For </a:t>
            </a:r>
            <a:r>
              <a:rPr lang="en-US" sz="1400" dirty="0">
                <a:highlight>
                  <a:srgbClr val="FFFF00"/>
                </a:highlight>
              </a:rPr>
              <a:t>500</a:t>
            </a:r>
            <a:r>
              <a:rPr lang="en-US" sz="1400" dirty="0"/>
              <a:t> Simulations: - </a:t>
            </a:r>
          </a:p>
          <a:p>
            <a:pPr lvl="2">
              <a:buFont typeface="Wingdings" pitchFamily="2" charset="2"/>
              <a:buChar char="q"/>
            </a:pPr>
            <a:r>
              <a:rPr lang="en-US" sz="1400" dirty="0">
                <a:ea typeface="+mn-ea"/>
                <a:cs typeface="+mn-cs"/>
              </a:rPr>
              <a:t>Percentage of France reaching World cup is </a:t>
            </a:r>
            <a:r>
              <a:rPr lang="en-US" sz="1400" dirty="0">
                <a:highlight>
                  <a:srgbClr val="FFFF00"/>
                </a:highlight>
                <a:ea typeface="+mn-ea"/>
                <a:cs typeface="+mn-cs"/>
              </a:rPr>
              <a:t>82.6 %.</a:t>
            </a:r>
          </a:p>
          <a:p>
            <a:pPr lvl="2">
              <a:buFont typeface="Wingdings" pitchFamily="2" charset="2"/>
              <a:buChar char="q"/>
            </a:pPr>
            <a:r>
              <a:rPr lang="en-US" sz="1400" dirty="0">
                <a:ea typeface="+mn-ea"/>
                <a:cs typeface="+mn-cs"/>
              </a:rPr>
              <a:t>Chances of France reaching the knockout stage of World Cup is </a:t>
            </a:r>
            <a:r>
              <a:rPr lang="en-US" sz="1400" dirty="0">
                <a:highlight>
                  <a:srgbClr val="FFFF00"/>
                </a:highlight>
                <a:ea typeface="+mn-ea"/>
                <a:cs typeface="+mn-cs"/>
              </a:rPr>
              <a:t>61.74 %.</a:t>
            </a:r>
          </a:p>
          <a:p>
            <a:pPr lvl="2">
              <a:buFont typeface="Wingdings" pitchFamily="2" charset="2"/>
              <a:buChar char="q"/>
            </a:pPr>
            <a:r>
              <a:rPr lang="en-US" sz="1400" dirty="0">
                <a:ea typeface="+mn-ea"/>
                <a:cs typeface="+mn-cs"/>
              </a:rPr>
              <a:t>Chances of Qatar reaching the knockout stage of World Cup is </a:t>
            </a:r>
            <a:r>
              <a:rPr lang="en-US" sz="1400" dirty="0">
                <a:highlight>
                  <a:srgbClr val="FFFF00"/>
                </a:highlight>
                <a:ea typeface="+mn-ea"/>
                <a:cs typeface="+mn-cs"/>
              </a:rPr>
              <a:t>36.4 %.</a:t>
            </a:r>
          </a:p>
          <a:p>
            <a:pPr marL="0" indent="0">
              <a:buNone/>
            </a:pPr>
            <a:endParaRPr lang="en-US" sz="1400" dirty="0"/>
          </a:p>
          <a:p>
            <a:pPr>
              <a:buFont typeface="Wingdings" pitchFamily="2" charset="2"/>
              <a:buChar char="q"/>
            </a:pPr>
            <a:endParaRPr lang="en-US" sz="1400" dirty="0"/>
          </a:p>
        </p:txBody>
      </p:sp>
    </p:spTree>
    <p:extLst>
      <p:ext uri="{BB962C8B-B14F-4D97-AF65-F5344CB8AC3E}">
        <p14:creationId xmlns:p14="http://schemas.microsoft.com/office/powerpoint/2010/main" val="851145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 calcmode="lin" valueType="num">
                                      <p:cBhvr>
                                        <p:cTn id="7" dur="1000" fill="hold"/>
                                        <p:tgtEl>
                                          <p:spTgt spid="3">
                                            <p:txEl>
                                              <p:pRg st="3" end="3"/>
                                            </p:txEl>
                                          </p:spTgt>
                                        </p:tgtEl>
                                        <p:attrNameLst>
                                          <p:attrName>ppt_w</p:attrName>
                                        </p:attrNameLst>
                                      </p:cBhvr>
                                      <p:tavLst>
                                        <p:tav tm="0">
                                          <p:val>
                                            <p:strVal val="#ppt_w*0.70"/>
                                          </p:val>
                                        </p:tav>
                                        <p:tav tm="100000">
                                          <p:val>
                                            <p:strVal val="#ppt_w"/>
                                          </p:val>
                                        </p:tav>
                                      </p:tavLst>
                                    </p:anim>
                                    <p:anim calcmode="lin" valueType="num">
                                      <p:cBhvr>
                                        <p:cTn id="8" dur="1000" fill="hold"/>
                                        <p:tgtEl>
                                          <p:spTgt spid="3">
                                            <p:txEl>
                                              <p:pRg st="3" end="3"/>
                                            </p:txEl>
                                          </p:spTgt>
                                        </p:tgtEl>
                                        <p:attrNameLst>
                                          <p:attrName>ppt_h</p:attrName>
                                        </p:attrNameLst>
                                      </p:cBhvr>
                                      <p:tavLst>
                                        <p:tav tm="0">
                                          <p:val>
                                            <p:strVal val="#ppt_h"/>
                                          </p:val>
                                        </p:tav>
                                        <p:tav tm="100000">
                                          <p:val>
                                            <p:strVal val="#ppt_h"/>
                                          </p:val>
                                        </p:tav>
                                      </p:tavLst>
                                    </p:anim>
                                    <p:animEffect transition="in" filter="fade">
                                      <p:cBhvr>
                                        <p:cTn id="9" dur="1000"/>
                                        <p:tgtEl>
                                          <p:spTgt spid="3">
                                            <p:txEl>
                                              <p:pRg st="3" end="3"/>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nodeType="clickEffect">
                                  <p:stCondLst>
                                    <p:cond delay="0"/>
                                  </p:stCondLst>
                                  <p:childTnLst>
                                    <p:set>
                                      <p:cBhvr>
                                        <p:cTn id="13" dur="1" fill="hold">
                                          <p:stCondLst>
                                            <p:cond delay="0"/>
                                          </p:stCondLst>
                                        </p:cTn>
                                        <p:tgtEl>
                                          <p:spTgt spid="3">
                                            <p:txEl>
                                              <p:pRg st="4" end="4"/>
                                            </p:txEl>
                                          </p:spTgt>
                                        </p:tgtEl>
                                        <p:attrNameLst>
                                          <p:attrName>style.visibility</p:attrName>
                                        </p:attrNameLst>
                                      </p:cBhvr>
                                      <p:to>
                                        <p:strVal val="visible"/>
                                      </p:to>
                                    </p:set>
                                    <p:anim calcmode="lin" valueType="num">
                                      <p:cBhvr>
                                        <p:cTn id="14" dur="1000" fill="hold"/>
                                        <p:tgtEl>
                                          <p:spTgt spid="3">
                                            <p:txEl>
                                              <p:pRg st="4" end="4"/>
                                            </p:txEl>
                                          </p:spTgt>
                                        </p:tgtEl>
                                        <p:attrNameLst>
                                          <p:attrName>ppt_w</p:attrName>
                                        </p:attrNameLst>
                                      </p:cBhvr>
                                      <p:tavLst>
                                        <p:tav tm="0">
                                          <p:val>
                                            <p:strVal val="#ppt_w*0.70"/>
                                          </p:val>
                                        </p:tav>
                                        <p:tav tm="100000">
                                          <p:val>
                                            <p:strVal val="#ppt_w"/>
                                          </p:val>
                                        </p:tav>
                                      </p:tavLst>
                                    </p:anim>
                                    <p:anim calcmode="lin" valueType="num">
                                      <p:cBhvr>
                                        <p:cTn id="15" dur="1000" fill="hold"/>
                                        <p:tgtEl>
                                          <p:spTgt spid="3">
                                            <p:txEl>
                                              <p:pRg st="4" end="4"/>
                                            </p:txEl>
                                          </p:spTgt>
                                        </p:tgtEl>
                                        <p:attrNameLst>
                                          <p:attrName>ppt_h</p:attrName>
                                        </p:attrNameLst>
                                      </p:cBhvr>
                                      <p:tavLst>
                                        <p:tav tm="0">
                                          <p:val>
                                            <p:strVal val="#ppt_h"/>
                                          </p:val>
                                        </p:tav>
                                        <p:tav tm="100000">
                                          <p:val>
                                            <p:strVal val="#ppt_h"/>
                                          </p:val>
                                        </p:tav>
                                      </p:tavLst>
                                    </p:anim>
                                    <p:animEffect transition="in" filter="fade">
                                      <p:cBhvr>
                                        <p:cTn id="16" dur="1000"/>
                                        <p:tgtEl>
                                          <p:spTgt spid="3">
                                            <p:txEl>
                                              <p:pRg st="4" end="4"/>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5"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 calcmode="lin" valueType="num">
                                      <p:cBhvr>
                                        <p:cTn id="21" dur="1000" fill="hold"/>
                                        <p:tgtEl>
                                          <p:spTgt spid="3">
                                            <p:txEl>
                                              <p:pRg st="5" end="5"/>
                                            </p:txEl>
                                          </p:spTgt>
                                        </p:tgtEl>
                                        <p:attrNameLst>
                                          <p:attrName>ppt_w</p:attrName>
                                        </p:attrNameLst>
                                      </p:cBhvr>
                                      <p:tavLst>
                                        <p:tav tm="0">
                                          <p:val>
                                            <p:strVal val="#ppt_w*0.70"/>
                                          </p:val>
                                        </p:tav>
                                        <p:tav tm="100000">
                                          <p:val>
                                            <p:strVal val="#ppt_w"/>
                                          </p:val>
                                        </p:tav>
                                      </p:tavLst>
                                    </p:anim>
                                    <p:anim calcmode="lin" valueType="num">
                                      <p:cBhvr>
                                        <p:cTn id="22" dur="1000" fill="hold"/>
                                        <p:tgtEl>
                                          <p:spTgt spid="3">
                                            <p:txEl>
                                              <p:pRg st="5" end="5"/>
                                            </p:txEl>
                                          </p:spTgt>
                                        </p:tgtEl>
                                        <p:attrNameLst>
                                          <p:attrName>ppt_h</p:attrName>
                                        </p:attrNameLst>
                                      </p:cBhvr>
                                      <p:tavLst>
                                        <p:tav tm="0">
                                          <p:val>
                                            <p:strVal val="#ppt_h"/>
                                          </p:val>
                                        </p:tav>
                                        <p:tav tm="100000">
                                          <p:val>
                                            <p:strVal val="#ppt_h"/>
                                          </p:val>
                                        </p:tav>
                                      </p:tavLst>
                                    </p:anim>
                                    <p:animEffect transition="in" filter="fade">
                                      <p:cBhvr>
                                        <p:cTn id="23" dur="1000"/>
                                        <p:tgtEl>
                                          <p:spTgt spid="3">
                                            <p:txEl>
                                              <p:pRg st="5" end="5"/>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55" presetClass="entr" presetSubtype="0" fill="hold" nodeType="click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 calcmode="lin" valueType="num">
                                      <p:cBhvr>
                                        <p:cTn id="28" dur="1000" fill="hold"/>
                                        <p:tgtEl>
                                          <p:spTgt spid="3">
                                            <p:txEl>
                                              <p:pRg st="7" end="7"/>
                                            </p:txEl>
                                          </p:spTgt>
                                        </p:tgtEl>
                                        <p:attrNameLst>
                                          <p:attrName>ppt_w</p:attrName>
                                        </p:attrNameLst>
                                      </p:cBhvr>
                                      <p:tavLst>
                                        <p:tav tm="0">
                                          <p:val>
                                            <p:strVal val="#ppt_w*0.70"/>
                                          </p:val>
                                        </p:tav>
                                        <p:tav tm="100000">
                                          <p:val>
                                            <p:strVal val="#ppt_w"/>
                                          </p:val>
                                        </p:tav>
                                      </p:tavLst>
                                    </p:anim>
                                    <p:anim calcmode="lin" valueType="num">
                                      <p:cBhvr>
                                        <p:cTn id="29" dur="1000" fill="hold"/>
                                        <p:tgtEl>
                                          <p:spTgt spid="3">
                                            <p:txEl>
                                              <p:pRg st="7" end="7"/>
                                            </p:txEl>
                                          </p:spTgt>
                                        </p:tgtEl>
                                        <p:attrNameLst>
                                          <p:attrName>ppt_h</p:attrName>
                                        </p:attrNameLst>
                                      </p:cBhvr>
                                      <p:tavLst>
                                        <p:tav tm="0">
                                          <p:val>
                                            <p:strVal val="#ppt_h"/>
                                          </p:val>
                                        </p:tav>
                                        <p:tav tm="100000">
                                          <p:val>
                                            <p:strVal val="#ppt_h"/>
                                          </p:val>
                                        </p:tav>
                                      </p:tavLst>
                                    </p:anim>
                                    <p:animEffect transition="in" filter="fade">
                                      <p:cBhvr>
                                        <p:cTn id="30" dur="1000"/>
                                        <p:tgtEl>
                                          <p:spTgt spid="3">
                                            <p:txEl>
                                              <p:pRg st="7" end="7"/>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55" presetClass="entr" presetSubtype="0" fill="hold"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 calcmode="lin" valueType="num">
                                      <p:cBhvr>
                                        <p:cTn id="35" dur="1000" fill="hold"/>
                                        <p:tgtEl>
                                          <p:spTgt spid="3">
                                            <p:txEl>
                                              <p:pRg st="8" end="8"/>
                                            </p:txEl>
                                          </p:spTgt>
                                        </p:tgtEl>
                                        <p:attrNameLst>
                                          <p:attrName>ppt_w</p:attrName>
                                        </p:attrNameLst>
                                      </p:cBhvr>
                                      <p:tavLst>
                                        <p:tav tm="0">
                                          <p:val>
                                            <p:strVal val="#ppt_w*0.70"/>
                                          </p:val>
                                        </p:tav>
                                        <p:tav tm="100000">
                                          <p:val>
                                            <p:strVal val="#ppt_w"/>
                                          </p:val>
                                        </p:tav>
                                      </p:tavLst>
                                    </p:anim>
                                    <p:anim calcmode="lin" valueType="num">
                                      <p:cBhvr>
                                        <p:cTn id="36" dur="1000" fill="hold"/>
                                        <p:tgtEl>
                                          <p:spTgt spid="3">
                                            <p:txEl>
                                              <p:pRg st="8" end="8"/>
                                            </p:txEl>
                                          </p:spTgt>
                                        </p:tgtEl>
                                        <p:attrNameLst>
                                          <p:attrName>ppt_h</p:attrName>
                                        </p:attrNameLst>
                                      </p:cBhvr>
                                      <p:tavLst>
                                        <p:tav tm="0">
                                          <p:val>
                                            <p:strVal val="#ppt_h"/>
                                          </p:val>
                                        </p:tav>
                                        <p:tav tm="100000">
                                          <p:val>
                                            <p:strVal val="#ppt_h"/>
                                          </p:val>
                                        </p:tav>
                                      </p:tavLst>
                                    </p:anim>
                                    <p:animEffect transition="in" filter="fade">
                                      <p:cBhvr>
                                        <p:cTn id="37" dur="1000"/>
                                        <p:tgtEl>
                                          <p:spTgt spid="3">
                                            <p:txEl>
                                              <p:pRg st="8" end="8"/>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55" presetClass="entr" presetSubtype="0" fill="hold" nodeType="clickEffect">
                                  <p:stCondLst>
                                    <p:cond delay="0"/>
                                  </p:stCondLst>
                                  <p:childTnLst>
                                    <p:set>
                                      <p:cBhvr>
                                        <p:cTn id="41" dur="1" fill="hold">
                                          <p:stCondLst>
                                            <p:cond delay="0"/>
                                          </p:stCondLst>
                                        </p:cTn>
                                        <p:tgtEl>
                                          <p:spTgt spid="3">
                                            <p:txEl>
                                              <p:pRg st="9" end="9"/>
                                            </p:txEl>
                                          </p:spTgt>
                                        </p:tgtEl>
                                        <p:attrNameLst>
                                          <p:attrName>style.visibility</p:attrName>
                                        </p:attrNameLst>
                                      </p:cBhvr>
                                      <p:to>
                                        <p:strVal val="visible"/>
                                      </p:to>
                                    </p:set>
                                    <p:anim calcmode="lin" valueType="num">
                                      <p:cBhvr>
                                        <p:cTn id="42" dur="1000" fill="hold"/>
                                        <p:tgtEl>
                                          <p:spTgt spid="3">
                                            <p:txEl>
                                              <p:pRg st="9" end="9"/>
                                            </p:txEl>
                                          </p:spTgt>
                                        </p:tgtEl>
                                        <p:attrNameLst>
                                          <p:attrName>ppt_w</p:attrName>
                                        </p:attrNameLst>
                                      </p:cBhvr>
                                      <p:tavLst>
                                        <p:tav tm="0">
                                          <p:val>
                                            <p:strVal val="#ppt_w*0.70"/>
                                          </p:val>
                                        </p:tav>
                                        <p:tav tm="100000">
                                          <p:val>
                                            <p:strVal val="#ppt_w"/>
                                          </p:val>
                                        </p:tav>
                                      </p:tavLst>
                                    </p:anim>
                                    <p:anim calcmode="lin" valueType="num">
                                      <p:cBhvr>
                                        <p:cTn id="43" dur="1000" fill="hold"/>
                                        <p:tgtEl>
                                          <p:spTgt spid="3">
                                            <p:txEl>
                                              <p:pRg st="9" end="9"/>
                                            </p:txEl>
                                          </p:spTgt>
                                        </p:tgtEl>
                                        <p:attrNameLst>
                                          <p:attrName>ppt_h</p:attrName>
                                        </p:attrNameLst>
                                      </p:cBhvr>
                                      <p:tavLst>
                                        <p:tav tm="0">
                                          <p:val>
                                            <p:strVal val="#ppt_h"/>
                                          </p:val>
                                        </p:tav>
                                        <p:tav tm="100000">
                                          <p:val>
                                            <p:strVal val="#ppt_h"/>
                                          </p:val>
                                        </p:tav>
                                      </p:tavLst>
                                    </p:anim>
                                    <p:animEffect transition="in" filter="fade">
                                      <p:cBhvr>
                                        <p:cTn id="44" dur="1000"/>
                                        <p:tgtEl>
                                          <p:spTgt spid="3">
                                            <p:txEl>
                                              <p:pRg st="9" end="9"/>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55" presetClass="entr" presetSubtype="0" fill="hold" nodeType="clickEffect">
                                  <p:stCondLst>
                                    <p:cond delay="0"/>
                                  </p:stCondLst>
                                  <p:childTnLst>
                                    <p:set>
                                      <p:cBhvr>
                                        <p:cTn id="48" dur="1" fill="hold">
                                          <p:stCondLst>
                                            <p:cond delay="0"/>
                                          </p:stCondLst>
                                        </p:cTn>
                                        <p:tgtEl>
                                          <p:spTgt spid="3">
                                            <p:txEl>
                                              <p:pRg st="10" end="10"/>
                                            </p:txEl>
                                          </p:spTgt>
                                        </p:tgtEl>
                                        <p:attrNameLst>
                                          <p:attrName>style.visibility</p:attrName>
                                        </p:attrNameLst>
                                      </p:cBhvr>
                                      <p:to>
                                        <p:strVal val="visible"/>
                                      </p:to>
                                    </p:set>
                                    <p:anim calcmode="lin" valueType="num">
                                      <p:cBhvr>
                                        <p:cTn id="49" dur="1000" fill="hold"/>
                                        <p:tgtEl>
                                          <p:spTgt spid="3">
                                            <p:txEl>
                                              <p:pRg st="10" end="10"/>
                                            </p:txEl>
                                          </p:spTgt>
                                        </p:tgtEl>
                                        <p:attrNameLst>
                                          <p:attrName>ppt_w</p:attrName>
                                        </p:attrNameLst>
                                      </p:cBhvr>
                                      <p:tavLst>
                                        <p:tav tm="0">
                                          <p:val>
                                            <p:strVal val="#ppt_w*0.70"/>
                                          </p:val>
                                        </p:tav>
                                        <p:tav tm="100000">
                                          <p:val>
                                            <p:strVal val="#ppt_w"/>
                                          </p:val>
                                        </p:tav>
                                      </p:tavLst>
                                    </p:anim>
                                    <p:anim calcmode="lin" valueType="num">
                                      <p:cBhvr>
                                        <p:cTn id="50" dur="1000" fill="hold"/>
                                        <p:tgtEl>
                                          <p:spTgt spid="3">
                                            <p:txEl>
                                              <p:pRg st="10" end="10"/>
                                            </p:txEl>
                                          </p:spTgt>
                                        </p:tgtEl>
                                        <p:attrNameLst>
                                          <p:attrName>ppt_h</p:attrName>
                                        </p:attrNameLst>
                                      </p:cBhvr>
                                      <p:tavLst>
                                        <p:tav tm="0">
                                          <p:val>
                                            <p:strVal val="#ppt_h"/>
                                          </p:val>
                                        </p:tav>
                                        <p:tav tm="100000">
                                          <p:val>
                                            <p:strVal val="#ppt_h"/>
                                          </p:val>
                                        </p:tav>
                                      </p:tavLst>
                                    </p:anim>
                                    <p:animEffect transition="in" filter="fade">
                                      <p:cBhvr>
                                        <p:cTn id="51" dur="1000"/>
                                        <p:tgtEl>
                                          <p:spTgt spid="3">
                                            <p:txEl>
                                              <p:pRg st="10" end="10"/>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55" presetClass="entr" presetSubtype="0" fill="hold" nodeType="clickEffect">
                                  <p:stCondLst>
                                    <p:cond delay="0"/>
                                  </p:stCondLst>
                                  <p:childTnLst>
                                    <p:set>
                                      <p:cBhvr>
                                        <p:cTn id="55" dur="1" fill="hold">
                                          <p:stCondLst>
                                            <p:cond delay="0"/>
                                          </p:stCondLst>
                                        </p:cTn>
                                        <p:tgtEl>
                                          <p:spTgt spid="3">
                                            <p:txEl>
                                              <p:pRg st="12" end="12"/>
                                            </p:txEl>
                                          </p:spTgt>
                                        </p:tgtEl>
                                        <p:attrNameLst>
                                          <p:attrName>style.visibility</p:attrName>
                                        </p:attrNameLst>
                                      </p:cBhvr>
                                      <p:to>
                                        <p:strVal val="visible"/>
                                      </p:to>
                                    </p:set>
                                    <p:anim calcmode="lin" valueType="num">
                                      <p:cBhvr>
                                        <p:cTn id="56" dur="1000" fill="hold"/>
                                        <p:tgtEl>
                                          <p:spTgt spid="3">
                                            <p:txEl>
                                              <p:pRg st="12" end="12"/>
                                            </p:txEl>
                                          </p:spTgt>
                                        </p:tgtEl>
                                        <p:attrNameLst>
                                          <p:attrName>ppt_w</p:attrName>
                                        </p:attrNameLst>
                                      </p:cBhvr>
                                      <p:tavLst>
                                        <p:tav tm="0">
                                          <p:val>
                                            <p:strVal val="#ppt_w*0.70"/>
                                          </p:val>
                                        </p:tav>
                                        <p:tav tm="100000">
                                          <p:val>
                                            <p:strVal val="#ppt_w"/>
                                          </p:val>
                                        </p:tav>
                                      </p:tavLst>
                                    </p:anim>
                                    <p:anim calcmode="lin" valueType="num">
                                      <p:cBhvr>
                                        <p:cTn id="57" dur="1000" fill="hold"/>
                                        <p:tgtEl>
                                          <p:spTgt spid="3">
                                            <p:txEl>
                                              <p:pRg st="12" end="12"/>
                                            </p:txEl>
                                          </p:spTgt>
                                        </p:tgtEl>
                                        <p:attrNameLst>
                                          <p:attrName>ppt_h</p:attrName>
                                        </p:attrNameLst>
                                      </p:cBhvr>
                                      <p:tavLst>
                                        <p:tav tm="0">
                                          <p:val>
                                            <p:strVal val="#ppt_h"/>
                                          </p:val>
                                        </p:tav>
                                        <p:tav tm="100000">
                                          <p:val>
                                            <p:strVal val="#ppt_h"/>
                                          </p:val>
                                        </p:tav>
                                      </p:tavLst>
                                    </p:anim>
                                    <p:animEffect transition="in" filter="fade">
                                      <p:cBhvr>
                                        <p:cTn id="58" dur="1000"/>
                                        <p:tgtEl>
                                          <p:spTgt spid="3">
                                            <p:txEl>
                                              <p:pRg st="12" end="12"/>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55" presetClass="entr" presetSubtype="0" fill="hold" nodeType="clickEffect">
                                  <p:stCondLst>
                                    <p:cond delay="0"/>
                                  </p:stCondLst>
                                  <p:childTnLst>
                                    <p:set>
                                      <p:cBhvr>
                                        <p:cTn id="62" dur="1" fill="hold">
                                          <p:stCondLst>
                                            <p:cond delay="0"/>
                                          </p:stCondLst>
                                        </p:cTn>
                                        <p:tgtEl>
                                          <p:spTgt spid="3">
                                            <p:txEl>
                                              <p:pRg st="13" end="13"/>
                                            </p:txEl>
                                          </p:spTgt>
                                        </p:tgtEl>
                                        <p:attrNameLst>
                                          <p:attrName>style.visibility</p:attrName>
                                        </p:attrNameLst>
                                      </p:cBhvr>
                                      <p:to>
                                        <p:strVal val="visible"/>
                                      </p:to>
                                    </p:set>
                                    <p:anim calcmode="lin" valueType="num">
                                      <p:cBhvr>
                                        <p:cTn id="63" dur="1000" fill="hold"/>
                                        <p:tgtEl>
                                          <p:spTgt spid="3">
                                            <p:txEl>
                                              <p:pRg st="13" end="13"/>
                                            </p:txEl>
                                          </p:spTgt>
                                        </p:tgtEl>
                                        <p:attrNameLst>
                                          <p:attrName>ppt_w</p:attrName>
                                        </p:attrNameLst>
                                      </p:cBhvr>
                                      <p:tavLst>
                                        <p:tav tm="0">
                                          <p:val>
                                            <p:strVal val="#ppt_w*0.70"/>
                                          </p:val>
                                        </p:tav>
                                        <p:tav tm="100000">
                                          <p:val>
                                            <p:strVal val="#ppt_w"/>
                                          </p:val>
                                        </p:tav>
                                      </p:tavLst>
                                    </p:anim>
                                    <p:anim calcmode="lin" valueType="num">
                                      <p:cBhvr>
                                        <p:cTn id="64" dur="1000" fill="hold"/>
                                        <p:tgtEl>
                                          <p:spTgt spid="3">
                                            <p:txEl>
                                              <p:pRg st="13" end="13"/>
                                            </p:txEl>
                                          </p:spTgt>
                                        </p:tgtEl>
                                        <p:attrNameLst>
                                          <p:attrName>ppt_h</p:attrName>
                                        </p:attrNameLst>
                                      </p:cBhvr>
                                      <p:tavLst>
                                        <p:tav tm="0">
                                          <p:val>
                                            <p:strVal val="#ppt_h"/>
                                          </p:val>
                                        </p:tav>
                                        <p:tav tm="100000">
                                          <p:val>
                                            <p:strVal val="#ppt_h"/>
                                          </p:val>
                                        </p:tav>
                                      </p:tavLst>
                                    </p:anim>
                                    <p:animEffect transition="in" filter="fade">
                                      <p:cBhvr>
                                        <p:cTn id="65" dur="1000"/>
                                        <p:tgtEl>
                                          <p:spTgt spid="3">
                                            <p:txEl>
                                              <p:pRg st="13" end="13"/>
                                            </p:txEl>
                                          </p:spTgt>
                                        </p:tgtEl>
                                      </p:cBhvr>
                                    </p:animEffect>
                                  </p:childTnLst>
                                </p:cTn>
                              </p:par>
                            </p:childTnLst>
                          </p:cTn>
                        </p:par>
                      </p:childTnLst>
                    </p:cTn>
                  </p:par>
                  <p:par>
                    <p:cTn id="66" fill="hold">
                      <p:stCondLst>
                        <p:cond delay="indefinite"/>
                      </p:stCondLst>
                      <p:childTnLst>
                        <p:par>
                          <p:cTn id="67" fill="hold">
                            <p:stCondLst>
                              <p:cond delay="0"/>
                            </p:stCondLst>
                            <p:childTnLst>
                              <p:par>
                                <p:cTn id="68" presetID="55" presetClass="entr" presetSubtype="0" fill="hold" nodeType="clickEffect">
                                  <p:stCondLst>
                                    <p:cond delay="0"/>
                                  </p:stCondLst>
                                  <p:childTnLst>
                                    <p:set>
                                      <p:cBhvr>
                                        <p:cTn id="69" dur="1" fill="hold">
                                          <p:stCondLst>
                                            <p:cond delay="0"/>
                                          </p:stCondLst>
                                        </p:cTn>
                                        <p:tgtEl>
                                          <p:spTgt spid="3">
                                            <p:txEl>
                                              <p:pRg st="14" end="14"/>
                                            </p:txEl>
                                          </p:spTgt>
                                        </p:tgtEl>
                                        <p:attrNameLst>
                                          <p:attrName>style.visibility</p:attrName>
                                        </p:attrNameLst>
                                      </p:cBhvr>
                                      <p:to>
                                        <p:strVal val="visible"/>
                                      </p:to>
                                    </p:set>
                                    <p:anim calcmode="lin" valueType="num">
                                      <p:cBhvr>
                                        <p:cTn id="70" dur="1000" fill="hold"/>
                                        <p:tgtEl>
                                          <p:spTgt spid="3">
                                            <p:txEl>
                                              <p:pRg st="14" end="14"/>
                                            </p:txEl>
                                          </p:spTgt>
                                        </p:tgtEl>
                                        <p:attrNameLst>
                                          <p:attrName>ppt_w</p:attrName>
                                        </p:attrNameLst>
                                      </p:cBhvr>
                                      <p:tavLst>
                                        <p:tav tm="0">
                                          <p:val>
                                            <p:strVal val="#ppt_w*0.70"/>
                                          </p:val>
                                        </p:tav>
                                        <p:tav tm="100000">
                                          <p:val>
                                            <p:strVal val="#ppt_w"/>
                                          </p:val>
                                        </p:tav>
                                      </p:tavLst>
                                    </p:anim>
                                    <p:anim calcmode="lin" valueType="num">
                                      <p:cBhvr>
                                        <p:cTn id="71" dur="1000" fill="hold"/>
                                        <p:tgtEl>
                                          <p:spTgt spid="3">
                                            <p:txEl>
                                              <p:pRg st="14" end="14"/>
                                            </p:txEl>
                                          </p:spTgt>
                                        </p:tgtEl>
                                        <p:attrNameLst>
                                          <p:attrName>ppt_h</p:attrName>
                                        </p:attrNameLst>
                                      </p:cBhvr>
                                      <p:tavLst>
                                        <p:tav tm="0">
                                          <p:val>
                                            <p:strVal val="#ppt_h"/>
                                          </p:val>
                                        </p:tav>
                                        <p:tav tm="100000">
                                          <p:val>
                                            <p:strVal val="#ppt_h"/>
                                          </p:val>
                                        </p:tav>
                                      </p:tavLst>
                                    </p:anim>
                                    <p:animEffect transition="in" filter="fade">
                                      <p:cBhvr>
                                        <p:cTn id="72" dur="1000"/>
                                        <p:tgtEl>
                                          <p:spTgt spid="3">
                                            <p:txEl>
                                              <p:pRg st="14" end="14"/>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55" presetClass="entr" presetSubtype="0" fill="hold" nodeType="clickEffect">
                                  <p:stCondLst>
                                    <p:cond delay="0"/>
                                  </p:stCondLst>
                                  <p:childTnLst>
                                    <p:set>
                                      <p:cBhvr>
                                        <p:cTn id="76" dur="1" fill="hold">
                                          <p:stCondLst>
                                            <p:cond delay="0"/>
                                          </p:stCondLst>
                                        </p:cTn>
                                        <p:tgtEl>
                                          <p:spTgt spid="3">
                                            <p:txEl>
                                              <p:pRg st="15" end="15"/>
                                            </p:txEl>
                                          </p:spTgt>
                                        </p:tgtEl>
                                        <p:attrNameLst>
                                          <p:attrName>style.visibility</p:attrName>
                                        </p:attrNameLst>
                                      </p:cBhvr>
                                      <p:to>
                                        <p:strVal val="visible"/>
                                      </p:to>
                                    </p:set>
                                    <p:anim calcmode="lin" valueType="num">
                                      <p:cBhvr>
                                        <p:cTn id="77" dur="1000" fill="hold"/>
                                        <p:tgtEl>
                                          <p:spTgt spid="3">
                                            <p:txEl>
                                              <p:pRg st="15" end="15"/>
                                            </p:txEl>
                                          </p:spTgt>
                                        </p:tgtEl>
                                        <p:attrNameLst>
                                          <p:attrName>ppt_w</p:attrName>
                                        </p:attrNameLst>
                                      </p:cBhvr>
                                      <p:tavLst>
                                        <p:tav tm="0">
                                          <p:val>
                                            <p:strVal val="#ppt_w*0.70"/>
                                          </p:val>
                                        </p:tav>
                                        <p:tav tm="100000">
                                          <p:val>
                                            <p:strVal val="#ppt_w"/>
                                          </p:val>
                                        </p:tav>
                                      </p:tavLst>
                                    </p:anim>
                                    <p:anim calcmode="lin" valueType="num">
                                      <p:cBhvr>
                                        <p:cTn id="78" dur="1000" fill="hold"/>
                                        <p:tgtEl>
                                          <p:spTgt spid="3">
                                            <p:txEl>
                                              <p:pRg st="15" end="15"/>
                                            </p:txEl>
                                          </p:spTgt>
                                        </p:tgtEl>
                                        <p:attrNameLst>
                                          <p:attrName>ppt_h</p:attrName>
                                        </p:attrNameLst>
                                      </p:cBhvr>
                                      <p:tavLst>
                                        <p:tav tm="0">
                                          <p:val>
                                            <p:strVal val="#ppt_h"/>
                                          </p:val>
                                        </p:tav>
                                        <p:tav tm="100000">
                                          <p:val>
                                            <p:strVal val="#ppt_h"/>
                                          </p:val>
                                        </p:tav>
                                      </p:tavLst>
                                    </p:anim>
                                    <p:animEffect transition="in" filter="fade">
                                      <p:cBhvr>
                                        <p:cTn id="79" dur="1000"/>
                                        <p:tgtEl>
                                          <p:spTgt spid="3">
                                            <p:txEl>
                                              <p:pRg st="15" end="15"/>
                                            </p:txEl>
                                          </p:spTgt>
                                        </p:tgtEl>
                                      </p:cBhvr>
                                    </p:animEffect>
                                  </p:childTnLst>
                                </p:cTn>
                              </p:par>
                            </p:childTnLst>
                          </p:cTn>
                        </p:par>
                      </p:childTnLst>
                    </p:cTn>
                  </p:par>
                  <p:par>
                    <p:cTn id="80" fill="hold">
                      <p:stCondLst>
                        <p:cond delay="indefinite"/>
                      </p:stCondLst>
                      <p:childTnLst>
                        <p:par>
                          <p:cTn id="81" fill="hold">
                            <p:stCondLst>
                              <p:cond delay="0"/>
                            </p:stCondLst>
                            <p:childTnLst>
                              <p:par>
                                <p:cTn id="82" presetID="55" presetClass="entr" presetSubtype="0" fill="hold" nodeType="clickEffect">
                                  <p:stCondLst>
                                    <p:cond delay="0"/>
                                  </p:stCondLst>
                                  <p:childTnLst>
                                    <p:set>
                                      <p:cBhvr>
                                        <p:cTn id="83" dur="1" fill="hold">
                                          <p:stCondLst>
                                            <p:cond delay="0"/>
                                          </p:stCondLst>
                                        </p:cTn>
                                        <p:tgtEl>
                                          <p:spTgt spid="3">
                                            <p:txEl>
                                              <p:pRg st="17" end="17"/>
                                            </p:txEl>
                                          </p:spTgt>
                                        </p:tgtEl>
                                        <p:attrNameLst>
                                          <p:attrName>style.visibility</p:attrName>
                                        </p:attrNameLst>
                                      </p:cBhvr>
                                      <p:to>
                                        <p:strVal val="visible"/>
                                      </p:to>
                                    </p:set>
                                    <p:anim calcmode="lin" valueType="num">
                                      <p:cBhvr>
                                        <p:cTn id="84" dur="1000" fill="hold"/>
                                        <p:tgtEl>
                                          <p:spTgt spid="3">
                                            <p:txEl>
                                              <p:pRg st="17" end="17"/>
                                            </p:txEl>
                                          </p:spTgt>
                                        </p:tgtEl>
                                        <p:attrNameLst>
                                          <p:attrName>ppt_w</p:attrName>
                                        </p:attrNameLst>
                                      </p:cBhvr>
                                      <p:tavLst>
                                        <p:tav tm="0">
                                          <p:val>
                                            <p:strVal val="#ppt_w*0.70"/>
                                          </p:val>
                                        </p:tav>
                                        <p:tav tm="100000">
                                          <p:val>
                                            <p:strVal val="#ppt_w"/>
                                          </p:val>
                                        </p:tav>
                                      </p:tavLst>
                                    </p:anim>
                                    <p:anim calcmode="lin" valueType="num">
                                      <p:cBhvr>
                                        <p:cTn id="85" dur="1000" fill="hold"/>
                                        <p:tgtEl>
                                          <p:spTgt spid="3">
                                            <p:txEl>
                                              <p:pRg st="17" end="17"/>
                                            </p:txEl>
                                          </p:spTgt>
                                        </p:tgtEl>
                                        <p:attrNameLst>
                                          <p:attrName>ppt_h</p:attrName>
                                        </p:attrNameLst>
                                      </p:cBhvr>
                                      <p:tavLst>
                                        <p:tav tm="0">
                                          <p:val>
                                            <p:strVal val="#ppt_h"/>
                                          </p:val>
                                        </p:tav>
                                        <p:tav tm="100000">
                                          <p:val>
                                            <p:strVal val="#ppt_h"/>
                                          </p:val>
                                        </p:tav>
                                      </p:tavLst>
                                    </p:anim>
                                    <p:animEffect transition="in" filter="fade">
                                      <p:cBhvr>
                                        <p:cTn id="86" dur="1000"/>
                                        <p:tgtEl>
                                          <p:spTgt spid="3">
                                            <p:txEl>
                                              <p:pRg st="17" end="17"/>
                                            </p:txEl>
                                          </p:spTgt>
                                        </p:tgtEl>
                                      </p:cBhvr>
                                    </p:animEffect>
                                  </p:childTnLst>
                                </p:cTn>
                              </p:par>
                            </p:childTnLst>
                          </p:cTn>
                        </p:par>
                      </p:childTnLst>
                    </p:cTn>
                  </p:par>
                  <p:par>
                    <p:cTn id="87" fill="hold">
                      <p:stCondLst>
                        <p:cond delay="indefinite"/>
                      </p:stCondLst>
                      <p:childTnLst>
                        <p:par>
                          <p:cTn id="88" fill="hold">
                            <p:stCondLst>
                              <p:cond delay="0"/>
                            </p:stCondLst>
                            <p:childTnLst>
                              <p:par>
                                <p:cTn id="89" presetID="55" presetClass="entr" presetSubtype="0" fill="hold" nodeType="clickEffect">
                                  <p:stCondLst>
                                    <p:cond delay="0"/>
                                  </p:stCondLst>
                                  <p:childTnLst>
                                    <p:set>
                                      <p:cBhvr>
                                        <p:cTn id="90" dur="1" fill="hold">
                                          <p:stCondLst>
                                            <p:cond delay="0"/>
                                          </p:stCondLst>
                                        </p:cTn>
                                        <p:tgtEl>
                                          <p:spTgt spid="3">
                                            <p:txEl>
                                              <p:pRg st="18" end="18"/>
                                            </p:txEl>
                                          </p:spTgt>
                                        </p:tgtEl>
                                        <p:attrNameLst>
                                          <p:attrName>style.visibility</p:attrName>
                                        </p:attrNameLst>
                                      </p:cBhvr>
                                      <p:to>
                                        <p:strVal val="visible"/>
                                      </p:to>
                                    </p:set>
                                    <p:anim calcmode="lin" valueType="num">
                                      <p:cBhvr>
                                        <p:cTn id="91" dur="1000" fill="hold"/>
                                        <p:tgtEl>
                                          <p:spTgt spid="3">
                                            <p:txEl>
                                              <p:pRg st="18" end="18"/>
                                            </p:txEl>
                                          </p:spTgt>
                                        </p:tgtEl>
                                        <p:attrNameLst>
                                          <p:attrName>ppt_w</p:attrName>
                                        </p:attrNameLst>
                                      </p:cBhvr>
                                      <p:tavLst>
                                        <p:tav tm="0">
                                          <p:val>
                                            <p:strVal val="#ppt_w*0.70"/>
                                          </p:val>
                                        </p:tav>
                                        <p:tav tm="100000">
                                          <p:val>
                                            <p:strVal val="#ppt_w"/>
                                          </p:val>
                                        </p:tav>
                                      </p:tavLst>
                                    </p:anim>
                                    <p:anim calcmode="lin" valueType="num">
                                      <p:cBhvr>
                                        <p:cTn id="92" dur="1000" fill="hold"/>
                                        <p:tgtEl>
                                          <p:spTgt spid="3">
                                            <p:txEl>
                                              <p:pRg st="18" end="18"/>
                                            </p:txEl>
                                          </p:spTgt>
                                        </p:tgtEl>
                                        <p:attrNameLst>
                                          <p:attrName>ppt_h</p:attrName>
                                        </p:attrNameLst>
                                      </p:cBhvr>
                                      <p:tavLst>
                                        <p:tav tm="0">
                                          <p:val>
                                            <p:strVal val="#ppt_h"/>
                                          </p:val>
                                        </p:tav>
                                        <p:tav tm="100000">
                                          <p:val>
                                            <p:strVal val="#ppt_h"/>
                                          </p:val>
                                        </p:tav>
                                      </p:tavLst>
                                    </p:anim>
                                    <p:animEffect transition="in" filter="fade">
                                      <p:cBhvr>
                                        <p:cTn id="93" dur="1000"/>
                                        <p:tgtEl>
                                          <p:spTgt spid="3">
                                            <p:txEl>
                                              <p:pRg st="18" end="18"/>
                                            </p:txEl>
                                          </p:spTgt>
                                        </p:tgtEl>
                                      </p:cBhvr>
                                    </p:animEffect>
                                  </p:childTnLst>
                                </p:cTn>
                              </p:par>
                            </p:childTnLst>
                          </p:cTn>
                        </p:par>
                      </p:childTnLst>
                    </p:cTn>
                  </p:par>
                  <p:par>
                    <p:cTn id="94" fill="hold">
                      <p:stCondLst>
                        <p:cond delay="indefinite"/>
                      </p:stCondLst>
                      <p:childTnLst>
                        <p:par>
                          <p:cTn id="95" fill="hold">
                            <p:stCondLst>
                              <p:cond delay="0"/>
                            </p:stCondLst>
                            <p:childTnLst>
                              <p:par>
                                <p:cTn id="96" presetID="55" presetClass="entr" presetSubtype="0" fill="hold" nodeType="clickEffect">
                                  <p:stCondLst>
                                    <p:cond delay="0"/>
                                  </p:stCondLst>
                                  <p:childTnLst>
                                    <p:set>
                                      <p:cBhvr>
                                        <p:cTn id="97" dur="1" fill="hold">
                                          <p:stCondLst>
                                            <p:cond delay="0"/>
                                          </p:stCondLst>
                                        </p:cTn>
                                        <p:tgtEl>
                                          <p:spTgt spid="3">
                                            <p:txEl>
                                              <p:pRg st="19" end="19"/>
                                            </p:txEl>
                                          </p:spTgt>
                                        </p:tgtEl>
                                        <p:attrNameLst>
                                          <p:attrName>style.visibility</p:attrName>
                                        </p:attrNameLst>
                                      </p:cBhvr>
                                      <p:to>
                                        <p:strVal val="visible"/>
                                      </p:to>
                                    </p:set>
                                    <p:anim calcmode="lin" valueType="num">
                                      <p:cBhvr>
                                        <p:cTn id="98" dur="1000" fill="hold"/>
                                        <p:tgtEl>
                                          <p:spTgt spid="3">
                                            <p:txEl>
                                              <p:pRg st="19" end="19"/>
                                            </p:txEl>
                                          </p:spTgt>
                                        </p:tgtEl>
                                        <p:attrNameLst>
                                          <p:attrName>ppt_w</p:attrName>
                                        </p:attrNameLst>
                                      </p:cBhvr>
                                      <p:tavLst>
                                        <p:tav tm="0">
                                          <p:val>
                                            <p:strVal val="#ppt_w*0.70"/>
                                          </p:val>
                                        </p:tav>
                                        <p:tav tm="100000">
                                          <p:val>
                                            <p:strVal val="#ppt_w"/>
                                          </p:val>
                                        </p:tav>
                                      </p:tavLst>
                                    </p:anim>
                                    <p:anim calcmode="lin" valueType="num">
                                      <p:cBhvr>
                                        <p:cTn id="99" dur="1000" fill="hold"/>
                                        <p:tgtEl>
                                          <p:spTgt spid="3">
                                            <p:txEl>
                                              <p:pRg st="19" end="19"/>
                                            </p:txEl>
                                          </p:spTgt>
                                        </p:tgtEl>
                                        <p:attrNameLst>
                                          <p:attrName>ppt_h</p:attrName>
                                        </p:attrNameLst>
                                      </p:cBhvr>
                                      <p:tavLst>
                                        <p:tav tm="0">
                                          <p:val>
                                            <p:strVal val="#ppt_h"/>
                                          </p:val>
                                        </p:tav>
                                        <p:tav tm="100000">
                                          <p:val>
                                            <p:strVal val="#ppt_h"/>
                                          </p:val>
                                        </p:tav>
                                      </p:tavLst>
                                    </p:anim>
                                    <p:animEffect transition="in" filter="fade">
                                      <p:cBhvr>
                                        <p:cTn id="100" dur="1000"/>
                                        <p:tgtEl>
                                          <p:spTgt spid="3">
                                            <p:txEl>
                                              <p:pRg st="19" end="19"/>
                                            </p:txEl>
                                          </p:spTgt>
                                        </p:tgtEl>
                                      </p:cBhvr>
                                    </p:animEffect>
                                  </p:childTnLst>
                                </p:cTn>
                              </p:par>
                            </p:childTnLst>
                          </p:cTn>
                        </p:par>
                      </p:childTnLst>
                    </p:cTn>
                  </p:par>
                  <p:par>
                    <p:cTn id="101" fill="hold">
                      <p:stCondLst>
                        <p:cond delay="indefinite"/>
                      </p:stCondLst>
                      <p:childTnLst>
                        <p:par>
                          <p:cTn id="102" fill="hold">
                            <p:stCondLst>
                              <p:cond delay="0"/>
                            </p:stCondLst>
                            <p:childTnLst>
                              <p:par>
                                <p:cTn id="103" presetID="55" presetClass="entr" presetSubtype="0" fill="hold" nodeType="clickEffect">
                                  <p:stCondLst>
                                    <p:cond delay="0"/>
                                  </p:stCondLst>
                                  <p:childTnLst>
                                    <p:set>
                                      <p:cBhvr>
                                        <p:cTn id="104" dur="1" fill="hold">
                                          <p:stCondLst>
                                            <p:cond delay="0"/>
                                          </p:stCondLst>
                                        </p:cTn>
                                        <p:tgtEl>
                                          <p:spTgt spid="3">
                                            <p:txEl>
                                              <p:pRg st="20" end="20"/>
                                            </p:txEl>
                                          </p:spTgt>
                                        </p:tgtEl>
                                        <p:attrNameLst>
                                          <p:attrName>style.visibility</p:attrName>
                                        </p:attrNameLst>
                                      </p:cBhvr>
                                      <p:to>
                                        <p:strVal val="visible"/>
                                      </p:to>
                                    </p:set>
                                    <p:anim calcmode="lin" valueType="num">
                                      <p:cBhvr>
                                        <p:cTn id="105" dur="1000" fill="hold"/>
                                        <p:tgtEl>
                                          <p:spTgt spid="3">
                                            <p:txEl>
                                              <p:pRg st="20" end="20"/>
                                            </p:txEl>
                                          </p:spTgt>
                                        </p:tgtEl>
                                        <p:attrNameLst>
                                          <p:attrName>ppt_w</p:attrName>
                                        </p:attrNameLst>
                                      </p:cBhvr>
                                      <p:tavLst>
                                        <p:tav tm="0">
                                          <p:val>
                                            <p:strVal val="#ppt_w*0.70"/>
                                          </p:val>
                                        </p:tav>
                                        <p:tav tm="100000">
                                          <p:val>
                                            <p:strVal val="#ppt_w"/>
                                          </p:val>
                                        </p:tav>
                                      </p:tavLst>
                                    </p:anim>
                                    <p:anim calcmode="lin" valueType="num">
                                      <p:cBhvr>
                                        <p:cTn id="106" dur="1000" fill="hold"/>
                                        <p:tgtEl>
                                          <p:spTgt spid="3">
                                            <p:txEl>
                                              <p:pRg st="20" end="20"/>
                                            </p:txEl>
                                          </p:spTgt>
                                        </p:tgtEl>
                                        <p:attrNameLst>
                                          <p:attrName>ppt_h</p:attrName>
                                        </p:attrNameLst>
                                      </p:cBhvr>
                                      <p:tavLst>
                                        <p:tav tm="0">
                                          <p:val>
                                            <p:strVal val="#ppt_h"/>
                                          </p:val>
                                        </p:tav>
                                        <p:tav tm="100000">
                                          <p:val>
                                            <p:strVal val="#ppt_h"/>
                                          </p:val>
                                        </p:tav>
                                      </p:tavLst>
                                    </p:anim>
                                    <p:animEffect transition="in" filter="fade">
                                      <p:cBhvr>
                                        <p:cTn id="107" dur="1000"/>
                                        <p:tgtEl>
                                          <p:spTgt spid="3">
                                            <p:txEl>
                                              <p:pRg st="20" end="2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071376-5DB9-3745-A2FB-FD829701EA19}"/>
              </a:ext>
            </a:extLst>
          </p:cNvPr>
          <p:cNvSpPr>
            <a:spLocks noGrp="1"/>
          </p:cNvSpPr>
          <p:nvPr>
            <p:ph type="title"/>
          </p:nvPr>
        </p:nvSpPr>
        <p:spPr>
          <a:xfrm>
            <a:off x="251520" y="188913"/>
            <a:ext cx="8136830" cy="508000"/>
          </a:xfrm>
        </p:spPr>
        <p:txBody>
          <a:bodyPr/>
          <a:lstStyle/>
          <a:p>
            <a:pPr algn="ctr"/>
            <a:r>
              <a:rPr lang="en-US" dirty="0"/>
              <a:t>Improvisation and Future Scope</a:t>
            </a:r>
          </a:p>
        </p:txBody>
      </p:sp>
      <p:sp>
        <p:nvSpPr>
          <p:cNvPr id="3" name="Content Placeholder 2">
            <a:extLst>
              <a:ext uri="{FF2B5EF4-FFF2-40B4-BE49-F238E27FC236}">
                <a16:creationId xmlns:a16="http://schemas.microsoft.com/office/drawing/2014/main" id="{4DD5D1E2-580D-054D-8EC3-7BA1630EB465}"/>
              </a:ext>
            </a:extLst>
          </p:cNvPr>
          <p:cNvSpPr>
            <a:spLocks noGrp="1"/>
          </p:cNvSpPr>
          <p:nvPr>
            <p:ph idx="1"/>
          </p:nvPr>
        </p:nvSpPr>
        <p:spPr>
          <a:xfrm>
            <a:off x="251520" y="980728"/>
            <a:ext cx="8495605" cy="5472460"/>
          </a:xfrm>
        </p:spPr>
        <p:txBody>
          <a:bodyPr/>
          <a:lstStyle/>
          <a:p>
            <a:pPr marL="0" indent="0">
              <a:buNone/>
            </a:pPr>
            <a:endParaRPr lang="en-US" sz="1800" dirty="0"/>
          </a:p>
          <a:p>
            <a:pPr>
              <a:buFont typeface="Wingdings" pitchFamily="2" charset="2"/>
              <a:buChar char="ü"/>
            </a:pPr>
            <a:r>
              <a:rPr lang="en-US" sz="1800" dirty="0"/>
              <a:t>Furthermore, this world cup is taking place in December than the usual June – August period, leading to uncertainty about team performance.</a:t>
            </a:r>
          </a:p>
          <a:p>
            <a:pPr>
              <a:buFont typeface="Wingdings" pitchFamily="2" charset="2"/>
              <a:buChar char="ü"/>
            </a:pPr>
            <a:endParaRPr lang="en-US" sz="1800" dirty="0"/>
          </a:p>
          <a:p>
            <a:pPr>
              <a:buFont typeface="Wingdings" pitchFamily="2" charset="2"/>
              <a:buChar char="ü"/>
            </a:pPr>
            <a:r>
              <a:rPr lang="en-US" sz="1800" dirty="0"/>
              <a:t>It can be inferred that pot seedings can play a major role in determining the qualification from group stage. Agree or Disagree ? Thoughts ? </a:t>
            </a:r>
          </a:p>
          <a:p>
            <a:pPr marL="0" indent="0">
              <a:buNone/>
            </a:pPr>
            <a:endParaRPr lang="en-US" sz="1800" dirty="0"/>
          </a:p>
          <a:p>
            <a:pPr marL="0" indent="0">
              <a:buNone/>
            </a:pPr>
            <a:endParaRPr lang="en-US" sz="1800" dirty="0"/>
          </a:p>
        </p:txBody>
      </p:sp>
    </p:spTree>
    <p:extLst>
      <p:ext uri="{BB962C8B-B14F-4D97-AF65-F5344CB8AC3E}">
        <p14:creationId xmlns:p14="http://schemas.microsoft.com/office/powerpoint/2010/main" val="1417870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846063-E788-B244-866E-BC15075CB8FB}"/>
              </a:ext>
            </a:extLst>
          </p:cNvPr>
          <p:cNvSpPr>
            <a:spLocks noGrp="1"/>
          </p:cNvSpPr>
          <p:nvPr>
            <p:ph type="title"/>
          </p:nvPr>
        </p:nvSpPr>
        <p:spPr>
          <a:xfrm>
            <a:off x="251520" y="188913"/>
            <a:ext cx="8136830" cy="508000"/>
          </a:xfrm>
        </p:spPr>
        <p:txBody>
          <a:bodyPr/>
          <a:lstStyle/>
          <a:p>
            <a:pPr algn="ctr"/>
            <a:r>
              <a:rPr lang="en-US" dirty="0"/>
              <a:t>References</a:t>
            </a:r>
          </a:p>
        </p:txBody>
      </p:sp>
      <p:sp>
        <p:nvSpPr>
          <p:cNvPr id="3" name="Content Placeholder 2">
            <a:extLst>
              <a:ext uri="{FF2B5EF4-FFF2-40B4-BE49-F238E27FC236}">
                <a16:creationId xmlns:a16="http://schemas.microsoft.com/office/drawing/2014/main" id="{AB8A740D-194E-A646-A0F5-5C235F6A4C0E}"/>
              </a:ext>
            </a:extLst>
          </p:cNvPr>
          <p:cNvSpPr>
            <a:spLocks noGrp="1"/>
          </p:cNvSpPr>
          <p:nvPr>
            <p:ph idx="1"/>
          </p:nvPr>
        </p:nvSpPr>
        <p:spPr>
          <a:xfrm>
            <a:off x="107504" y="836711"/>
            <a:ext cx="8891141" cy="5832375"/>
          </a:xfrm>
        </p:spPr>
        <p:txBody>
          <a:bodyPr/>
          <a:lstStyle/>
          <a:p>
            <a:endParaRPr lang="en-US" sz="1400" dirty="0"/>
          </a:p>
          <a:p>
            <a:pPr marL="0" indent="0">
              <a:buNone/>
            </a:pPr>
            <a:endParaRPr lang="en-US" sz="1400" dirty="0"/>
          </a:p>
          <a:p>
            <a:pPr>
              <a:buFont typeface="Wingdings" pitchFamily="2" charset="2"/>
              <a:buChar char="§"/>
            </a:pPr>
            <a:r>
              <a:rPr lang="en-US" sz="1400" dirty="0">
                <a:hlinkClick r:id="rId2">
                  <a:extLst>
                    <a:ext uri="{A12FA001-AC4F-418D-AE19-62706E023703}">
                      <ahyp:hlinkClr xmlns:ahyp="http://schemas.microsoft.com/office/drawing/2018/hyperlinkcolor" val="tx"/>
                    </a:ext>
                  </a:extLst>
                </a:hlinkClick>
              </a:rPr>
              <a:t>https://www.espn.com/soccer/fifa-world-cup/story/3860182/2022-world-cup-how-qualifying-works-around-the-world</a:t>
            </a:r>
            <a:endParaRPr lang="en-US" sz="1400" dirty="0"/>
          </a:p>
          <a:p>
            <a:pPr>
              <a:buFont typeface="Wingdings" pitchFamily="2" charset="2"/>
              <a:buChar char="§"/>
            </a:pPr>
            <a:endParaRPr lang="en-US" sz="1400" dirty="0"/>
          </a:p>
          <a:p>
            <a:pPr>
              <a:buFont typeface="Wingdings" pitchFamily="2" charset="2"/>
              <a:buChar char="§"/>
            </a:pPr>
            <a:r>
              <a:rPr lang="en-US" sz="1400" dirty="0">
                <a:hlinkClick r:id="rId3">
                  <a:extLst>
                    <a:ext uri="{A12FA001-AC4F-418D-AE19-62706E023703}">
                      <ahyp:hlinkClr xmlns:ahyp="http://schemas.microsoft.com/office/drawing/2018/hyperlinkcolor" val="tx"/>
                    </a:ext>
                  </a:extLst>
                </a:hlinkClick>
              </a:rPr>
              <a:t>https://towardsdatascience.com/simulating-the-fifa-world-cup-2022-d363fad7da22</a:t>
            </a:r>
            <a:endParaRPr lang="en-US" sz="1400" dirty="0"/>
          </a:p>
          <a:p>
            <a:pPr>
              <a:buFont typeface="Wingdings" pitchFamily="2" charset="2"/>
              <a:buChar char="§"/>
            </a:pPr>
            <a:endParaRPr lang="en-US" sz="1400" dirty="0"/>
          </a:p>
          <a:p>
            <a:pPr>
              <a:buFont typeface="Wingdings" pitchFamily="2" charset="2"/>
              <a:buChar char="§"/>
            </a:pPr>
            <a:r>
              <a:rPr lang="en-US" sz="1400" dirty="0">
                <a:hlinkClick r:id="rId4">
                  <a:extLst>
                    <a:ext uri="{A12FA001-AC4F-418D-AE19-62706E023703}">
                      <ahyp:hlinkClr xmlns:ahyp="http://schemas.microsoft.com/office/drawing/2018/hyperlinkcolor" val="tx"/>
                    </a:ext>
                  </a:extLst>
                </a:hlinkClick>
              </a:rPr>
              <a:t>https://core.ac.uk/download/pdf/216466812.pdf</a:t>
            </a:r>
            <a:endParaRPr lang="en-US" sz="1400" dirty="0"/>
          </a:p>
          <a:p>
            <a:pPr>
              <a:buFont typeface="Wingdings" pitchFamily="2" charset="2"/>
              <a:buChar char="§"/>
            </a:pPr>
            <a:endParaRPr lang="en-US" sz="1400" dirty="0"/>
          </a:p>
          <a:p>
            <a:pPr>
              <a:buFont typeface="Wingdings" pitchFamily="2" charset="2"/>
              <a:buChar char="§"/>
            </a:pPr>
            <a:r>
              <a:rPr lang="en-US" sz="1400" u="sng" dirty="0"/>
              <a:t>https://</a:t>
            </a:r>
            <a:r>
              <a:rPr lang="en-US" sz="1400" u="sng" dirty="0" err="1"/>
              <a:t>en.wikipedia.org</a:t>
            </a:r>
            <a:r>
              <a:rPr lang="en-US" sz="1400" u="sng" dirty="0"/>
              <a:t>/wiki/2018_FIFA_World_Cup_seeding</a:t>
            </a:r>
          </a:p>
          <a:p>
            <a:endParaRPr lang="en-US" sz="1100" dirty="0"/>
          </a:p>
        </p:txBody>
      </p:sp>
    </p:spTree>
    <p:extLst>
      <p:ext uri="{BB962C8B-B14F-4D97-AF65-F5344CB8AC3E}">
        <p14:creationId xmlns:p14="http://schemas.microsoft.com/office/powerpoint/2010/main" val="37126964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509" name="Title 1">
            <a:extLst>
              <a:ext uri="{FF2B5EF4-FFF2-40B4-BE49-F238E27FC236}">
                <a16:creationId xmlns:a16="http://schemas.microsoft.com/office/drawing/2014/main" id="{1CA6052C-CCB0-42BC-B238-7F2CBD396808}"/>
              </a:ext>
            </a:extLst>
          </p:cNvPr>
          <p:cNvSpPr>
            <a:spLocks noGrp="1"/>
          </p:cNvSpPr>
          <p:nvPr>
            <p:ph type="title"/>
          </p:nvPr>
        </p:nvSpPr>
        <p:spPr>
          <a:xfrm>
            <a:off x="611560" y="188913"/>
            <a:ext cx="7776790" cy="508000"/>
          </a:xfrm>
        </p:spPr>
        <p:txBody>
          <a:bodyPr/>
          <a:lstStyle/>
          <a:p>
            <a:endParaRPr lang="en-US" dirty="0"/>
          </a:p>
        </p:txBody>
      </p:sp>
      <p:sp>
        <p:nvSpPr>
          <p:cNvPr id="277507" name="Rectangle 3"/>
          <p:cNvSpPr>
            <a:spLocks noGrp="1" noChangeArrowheads="1"/>
          </p:cNvSpPr>
          <p:nvPr>
            <p:ph sz="half" idx="2"/>
          </p:nvPr>
        </p:nvSpPr>
        <p:spPr>
          <a:xfrm>
            <a:off x="5078413" y="1125538"/>
            <a:ext cx="3668712" cy="5327650"/>
          </a:xfrm>
        </p:spPr>
        <p:txBody>
          <a:bodyPr wrap="square" anchor="t">
            <a:normAutofit/>
          </a:bodyPr>
          <a:lstStyle/>
          <a:p>
            <a:pPr marL="0" indent="0">
              <a:buNone/>
            </a:pPr>
            <a:endParaRPr lang="en-US"/>
          </a:p>
          <a:p>
            <a:pPr marL="0" indent="0">
              <a:buNone/>
            </a:pPr>
            <a:endParaRPr lang="en-US"/>
          </a:p>
          <a:p>
            <a:pPr marL="0" indent="0">
              <a:buNone/>
            </a:pPr>
            <a:endParaRPr lang="en-US"/>
          </a:p>
        </p:txBody>
      </p:sp>
      <p:pic>
        <p:nvPicPr>
          <p:cNvPr id="8" name="Picture 7">
            <a:extLst>
              <a:ext uri="{FF2B5EF4-FFF2-40B4-BE49-F238E27FC236}">
                <a16:creationId xmlns:a16="http://schemas.microsoft.com/office/drawing/2014/main" id="{E51CFE1C-03D0-154F-B505-514F11A235E8}"/>
              </a:ext>
            </a:extLst>
          </p:cNvPr>
          <p:cNvPicPr>
            <a:picLocks noChangeAspect="1"/>
          </p:cNvPicPr>
          <p:nvPr/>
        </p:nvPicPr>
        <p:blipFill>
          <a:blip r:embed="rId3"/>
          <a:stretch>
            <a:fillRect/>
          </a:stretch>
        </p:blipFill>
        <p:spPr>
          <a:xfrm>
            <a:off x="0" y="0"/>
            <a:ext cx="9468544" cy="6741368"/>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9C14A3-8CAA-4049-A37B-6B4370EB0BC5}"/>
              </a:ext>
            </a:extLst>
          </p:cNvPr>
          <p:cNvSpPr>
            <a:spLocks noGrp="1"/>
          </p:cNvSpPr>
          <p:nvPr>
            <p:ph type="title"/>
          </p:nvPr>
        </p:nvSpPr>
        <p:spPr>
          <a:xfrm>
            <a:off x="323528" y="188913"/>
            <a:ext cx="8064822" cy="508000"/>
          </a:xfrm>
        </p:spPr>
        <p:txBody>
          <a:bodyPr/>
          <a:lstStyle/>
          <a:p>
            <a:r>
              <a:rPr lang="en-US" dirty="0"/>
              <a:t>	 		Tables of Content</a:t>
            </a:r>
          </a:p>
        </p:txBody>
      </p:sp>
      <p:sp>
        <p:nvSpPr>
          <p:cNvPr id="3" name="Content Placeholder 2">
            <a:extLst>
              <a:ext uri="{FF2B5EF4-FFF2-40B4-BE49-F238E27FC236}">
                <a16:creationId xmlns:a16="http://schemas.microsoft.com/office/drawing/2014/main" id="{88FCC1A3-6661-5C43-90FA-19B22DB15AFD}"/>
              </a:ext>
            </a:extLst>
          </p:cNvPr>
          <p:cNvSpPr>
            <a:spLocks noGrp="1"/>
          </p:cNvSpPr>
          <p:nvPr>
            <p:ph idx="1"/>
          </p:nvPr>
        </p:nvSpPr>
        <p:spPr>
          <a:xfrm>
            <a:off x="251521" y="908720"/>
            <a:ext cx="8712968" cy="5745480"/>
          </a:xfrm>
        </p:spPr>
        <p:txBody>
          <a:bodyPr/>
          <a:lstStyle/>
          <a:p>
            <a:pPr marL="0" indent="0">
              <a:buNone/>
            </a:pPr>
            <a:endParaRPr lang="en-US" sz="1600" dirty="0"/>
          </a:p>
          <a:p>
            <a:pPr>
              <a:buFont typeface="+mj-lt"/>
              <a:buAutoNum type="arabicPeriod"/>
            </a:pPr>
            <a:r>
              <a:rPr lang="en-US" sz="2000" dirty="0"/>
              <a:t>Guess the Players (Fun Activity)</a:t>
            </a:r>
          </a:p>
          <a:p>
            <a:pPr>
              <a:buFont typeface="+mj-lt"/>
              <a:buAutoNum type="arabicPeriod"/>
            </a:pPr>
            <a:r>
              <a:rPr lang="en-US" sz="2000" dirty="0"/>
              <a:t>Introduction </a:t>
            </a:r>
          </a:p>
          <a:p>
            <a:pPr>
              <a:buFont typeface="+mj-lt"/>
              <a:buAutoNum type="arabicPeriod"/>
            </a:pPr>
            <a:r>
              <a:rPr lang="en-US" sz="2000" dirty="0"/>
              <a:t>Purpose of the Project</a:t>
            </a:r>
          </a:p>
          <a:p>
            <a:pPr>
              <a:buFont typeface="+mj-lt"/>
              <a:buAutoNum type="arabicPeriod"/>
            </a:pPr>
            <a:r>
              <a:rPr lang="en-US" sz="2000" dirty="0"/>
              <a:t>What is Monte Carlo Simulation ?</a:t>
            </a:r>
          </a:p>
          <a:p>
            <a:pPr>
              <a:buFont typeface="+mj-lt"/>
              <a:buAutoNum type="arabicPeriod"/>
            </a:pPr>
            <a:r>
              <a:rPr lang="en-US" sz="2000" dirty="0"/>
              <a:t>Thought Process</a:t>
            </a:r>
          </a:p>
          <a:p>
            <a:pPr>
              <a:buFont typeface="+mj-lt"/>
              <a:buAutoNum type="arabicPeriod"/>
            </a:pPr>
            <a:r>
              <a:rPr lang="en-US" sz="2000" dirty="0"/>
              <a:t>Data Sets Sources</a:t>
            </a:r>
          </a:p>
          <a:p>
            <a:pPr>
              <a:buFont typeface="+mj-lt"/>
              <a:buAutoNum type="arabicPeriod"/>
            </a:pPr>
            <a:r>
              <a:rPr lang="en-US" sz="2000" dirty="0"/>
              <a:t>Keen Observations and Design Process</a:t>
            </a:r>
          </a:p>
          <a:p>
            <a:pPr>
              <a:buFont typeface="+mj-lt"/>
              <a:buAutoNum type="arabicPeriod"/>
            </a:pPr>
            <a:r>
              <a:rPr lang="en-US" sz="2000" dirty="0"/>
              <a:t>Results so far</a:t>
            </a:r>
          </a:p>
          <a:p>
            <a:pPr>
              <a:buFont typeface="+mj-lt"/>
              <a:buAutoNum type="arabicPeriod"/>
            </a:pPr>
            <a:r>
              <a:rPr lang="en-US" sz="2000" dirty="0"/>
              <a:t>Improvisation and Future Scope</a:t>
            </a:r>
          </a:p>
          <a:p>
            <a:pPr>
              <a:buFont typeface="+mj-lt"/>
              <a:buAutoNum type="arabicPeriod"/>
            </a:pPr>
            <a:r>
              <a:rPr lang="en-US" sz="2000" dirty="0"/>
              <a:t>References</a:t>
            </a:r>
          </a:p>
          <a:p>
            <a:pPr>
              <a:buFont typeface="+mj-lt"/>
              <a:buAutoNum type="arabicPeriod"/>
            </a:pPr>
            <a:r>
              <a:rPr lang="en-US" sz="2000" dirty="0"/>
              <a:t>Questions / Suggestions</a:t>
            </a:r>
          </a:p>
        </p:txBody>
      </p:sp>
    </p:spTree>
    <p:extLst>
      <p:ext uri="{BB962C8B-B14F-4D97-AF65-F5344CB8AC3E}">
        <p14:creationId xmlns:p14="http://schemas.microsoft.com/office/powerpoint/2010/main" val="142836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 calcmode="lin" valueType="num">
                                      <p:cBhvr additive="base">
                                        <p:cTn id="31"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 calcmode="lin" valueType="num">
                                      <p:cBhvr additive="base">
                                        <p:cTn id="37"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3">
                                            <p:txEl>
                                              <p:pRg st="7" end="7"/>
                                            </p:txEl>
                                          </p:spTgt>
                                        </p:tgtEl>
                                        <p:attrNameLst>
                                          <p:attrName>style.visibility</p:attrName>
                                        </p:attrNameLst>
                                      </p:cBhvr>
                                      <p:to>
                                        <p:strVal val="visible"/>
                                      </p:to>
                                    </p:set>
                                    <p:anim calcmode="lin" valueType="num">
                                      <p:cBhvr additive="base">
                                        <p:cTn id="43"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3">
                                            <p:txEl>
                                              <p:pRg st="8" end="8"/>
                                            </p:txEl>
                                          </p:spTgt>
                                        </p:tgtEl>
                                        <p:attrNameLst>
                                          <p:attrName>style.visibility</p:attrName>
                                        </p:attrNameLst>
                                      </p:cBhvr>
                                      <p:to>
                                        <p:strVal val="visible"/>
                                      </p:to>
                                    </p:set>
                                    <p:anim calcmode="lin" valueType="num">
                                      <p:cBhvr additive="base">
                                        <p:cTn id="49"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3">
                                            <p:txEl>
                                              <p:pRg st="9" end="9"/>
                                            </p:txEl>
                                          </p:spTgt>
                                        </p:tgtEl>
                                        <p:attrNameLst>
                                          <p:attrName>style.visibility</p:attrName>
                                        </p:attrNameLst>
                                      </p:cBhvr>
                                      <p:to>
                                        <p:strVal val="visible"/>
                                      </p:to>
                                    </p:set>
                                    <p:anim calcmode="lin" valueType="num">
                                      <p:cBhvr additive="base">
                                        <p:cTn id="55"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3">
                                            <p:txEl>
                                              <p:pRg st="10" end="10"/>
                                            </p:txEl>
                                          </p:spTgt>
                                        </p:tgtEl>
                                        <p:attrNameLst>
                                          <p:attrName>style.visibility</p:attrName>
                                        </p:attrNameLst>
                                      </p:cBhvr>
                                      <p:to>
                                        <p:strVal val="visible"/>
                                      </p:to>
                                    </p:set>
                                    <p:anim calcmode="lin" valueType="num">
                                      <p:cBhvr additive="base">
                                        <p:cTn id="61"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3">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nodeType="clickEffect">
                                  <p:stCondLst>
                                    <p:cond delay="0"/>
                                  </p:stCondLst>
                                  <p:childTnLst>
                                    <p:set>
                                      <p:cBhvr>
                                        <p:cTn id="66" dur="1" fill="hold">
                                          <p:stCondLst>
                                            <p:cond delay="0"/>
                                          </p:stCondLst>
                                        </p:cTn>
                                        <p:tgtEl>
                                          <p:spTgt spid="3">
                                            <p:txEl>
                                              <p:pRg st="11" end="11"/>
                                            </p:txEl>
                                          </p:spTgt>
                                        </p:tgtEl>
                                        <p:attrNameLst>
                                          <p:attrName>style.visibility</p:attrName>
                                        </p:attrNameLst>
                                      </p:cBhvr>
                                      <p:to>
                                        <p:strVal val="visible"/>
                                      </p:to>
                                    </p:set>
                                    <p:anim calcmode="lin" valueType="num">
                                      <p:cBhvr additive="base">
                                        <p:cTn id="67" dur="500" fill="hold"/>
                                        <p:tgtEl>
                                          <p:spTgt spid="3">
                                            <p:txEl>
                                              <p:pRg st="11" end="11"/>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3">
                                            <p:txEl>
                                              <p:pRg st="11" end="1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a:xfrm>
            <a:off x="251520" y="115888"/>
            <a:ext cx="8208268" cy="649287"/>
          </a:xfrm>
        </p:spPr>
        <p:txBody>
          <a:bodyPr/>
          <a:lstStyle/>
          <a:p>
            <a:r>
              <a:rPr lang="en-US" b="1" dirty="0">
                <a:latin typeface="Tahoma" charset="0"/>
              </a:rPr>
              <a:t>Guess the Players ??? (Fun Activity) </a:t>
            </a:r>
            <a:endParaRPr lang="uk-UA" b="1" dirty="0">
              <a:latin typeface="Tahoma" charset="0"/>
            </a:endParaRPr>
          </a:p>
        </p:txBody>
      </p:sp>
      <p:sp>
        <p:nvSpPr>
          <p:cNvPr id="36867" name="Rectangle 3"/>
          <p:cNvSpPr>
            <a:spLocks noGrp="1" noChangeArrowheads="1"/>
          </p:cNvSpPr>
          <p:nvPr>
            <p:ph type="body" idx="1"/>
          </p:nvPr>
        </p:nvSpPr>
        <p:spPr>
          <a:xfrm>
            <a:off x="251520" y="980728"/>
            <a:ext cx="8640804" cy="5544616"/>
          </a:xfrm>
        </p:spPr>
        <p:txBody>
          <a:bodyPr/>
          <a:lstStyle/>
          <a:p>
            <a:pPr marL="0" indent="0">
              <a:lnSpc>
                <a:spcPct val="80000"/>
              </a:lnSpc>
              <a:buNone/>
            </a:pPr>
            <a:endParaRPr lang="en-US" sz="2000" dirty="0"/>
          </a:p>
          <a:p>
            <a:pPr marL="0" indent="0">
              <a:lnSpc>
                <a:spcPct val="80000"/>
              </a:lnSpc>
              <a:buNone/>
            </a:pPr>
            <a:endParaRPr lang="uk-UA" sz="2000" dirty="0"/>
          </a:p>
        </p:txBody>
      </p:sp>
      <p:pic>
        <p:nvPicPr>
          <p:cNvPr id="1028" name="Picture 4" descr="Christian Pulisic departs USMNT camp - Stars and Stripes FC">
            <a:extLst>
              <a:ext uri="{FF2B5EF4-FFF2-40B4-BE49-F238E27FC236}">
                <a16:creationId xmlns:a16="http://schemas.microsoft.com/office/drawing/2014/main" id="{73FFA926-4C9B-2045-A95C-263AD31F18A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6564" b="37080"/>
          <a:stretch/>
        </p:blipFill>
        <p:spPr bwMode="auto">
          <a:xfrm>
            <a:off x="6012160" y="863624"/>
            <a:ext cx="3024336" cy="285387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Where will Lionel Messi be playing next season? Ranking his likely  destinations after Barcelona bombshell | Sporting News Australia">
            <a:extLst>
              <a:ext uri="{FF2B5EF4-FFF2-40B4-BE49-F238E27FC236}">
                <a16:creationId xmlns:a16="http://schemas.microsoft.com/office/drawing/2014/main" id="{B6D16E6B-F527-B04A-8731-5EF36B5D9DA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992" t="3449" r="9601" b="19358"/>
          <a:stretch/>
        </p:blipFill>
        <p:spPr bwMode="auto">
          <a:xfrm>
            <a:off x="251520" y="863625"/>
            <a:ext cx="3134666" cy="285387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Megan Rapinoe | USWNT | U.S. Soccer Official Site">
            <a:extLst>
              <a:ext uri="{FF2B5EF4-FFF2-40B4-BE49-F238E27FC236}">
                <a16:creationId xmlns:a16="http://schemas.microsoft.com/office/drawing/2014/main" id="{EF457639-AC96-2640-A087-43E4666A14E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03848" y="3717504"/>
            <a:ext cx="3284984" cy="3023393"/>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6C907DEB-EF62-854C-ADCF-97362F3127D7}"/>
              </a:ext>
            </a:extLst>
          </p:cNvPr>
          <p:cNvSpPr/>
          <p:nvPr/>
        </p:nvSpPr>
        <p:spPr>
          <a:xfrm>
            <a:off x="6788253" y="4066713"/>
            <a:ext cx="1872208" cy="432048"/>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solidFill>
                  <a:schemeClr val="tx1"/>
                </a:solidFill>
              </a:rPr>
              <a:t>Christian Pulisic</a:t>
            </a:r>
          </a:p>
        </p:txBody>
      </p:sp>
      <p:sp>
        <p:nvSpPr>
          <p:cNvPr id="11" name="Rectangle 10">
            <a:extLst>
              <a:ext uri="{FF2B5EF4-FFF2-40B4-BE49-F238E27FC236}">
                <a16:creationId xmlns:a16="http://schemas.microsoft.com/office/drawing/2014/main" id="{639187A0-ADA8-EB4E-BF4C-CE6E17262587}"/>
              </a:ext>
            </a:extLst>
          </p:cNvPr>
          <p:cNvSpPr/>
          <p:nvPr/>
        </p:nvSpPr>
        <p:spPr>
          <a:xfrm>
            <a:off x="3830173" y="3212976"/>
            <a:ext cx="1872208" cy="432048"/>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solidFill>
                  <a:schemeClr val="tx1"/>
                </a:solidFill>
              </a:rPr>
              <a:t>Megan Rapinoe</a:t>
            </a:r>
          </a:p>
        </p:txBody>
      </p:sp>
      <p:sp>
        <p:nvSpPr>
          <p:cNvPr id="12" name="Rectangle 11">
            <a:extLst>
              <a:ext uri="{FF2B5EF4-FFF2-40B4-BE49-F238E27FC236}">
                <a16:creationId xmlns:a16="http://schemas.microsoft.com/office/drawing/2014/main" id="{BF3A3C0A-EF54-1744-BDCB-9258CFC59FAC}"/>
              </a:ext>
            </a:extLst>
          </p:cNvPr>
          <p:cNvSpPr/>
          <p:nvPr/>
        </p:nvSpPr>
        <p:spPr>
          <a:xfrm>
            <a:off x="683568" y="4149080"/>
            <a:ext cx="1689870" cy="432048"/>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solidFill>
                  <a:schemeClr val="tx1"/>
                </a:solidFill>
              </a:rPr>
              <a:t>Lionel Messi</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arn(inVertical)">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barn(inVertical)">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barn(inVertical)">
                                      <p:cBhvr>
                                        <p:cTn id="1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26874A-1FA8-BB4F-A2A8-B65A40F34EE5}"/>
              </a:ext>
            </a:extLst>
          </p:cNvPr>
          <p:cNvSpPr>
            <a:spLocks noGrp="1"/>
          </p:cNvSpPr>
          <p:nvPr>
            <p:ph type="title"/>
          </p:nvPr>
        </p:nvSpPr>
        <p:spPr>
          <a:xfrm>
            <a:off x="539552" y="188913"/>
            <a:ext cx="7848798" cy="508000"/>
          </a:xfrm>
        </p:spPr>
        <p:txBody>
          <a:bodyPr/>
          <a:lstStyle/>
          <a:p>
            <a:pPr algn="ctr"/>
            <a:r>
              <a:rPr lang="en-US" dirty="0"/>
              <a:t>Introduction</a:t>
            </a:r>
          </a:p>
        </p:txBody>
      </p:sp>
      <p:sp>
        <p:nvSpPr>
          <p:cNvPr id="3" name="Content Placeholder 2">
            <a:extLst>
              <a:ext uri="{FF2B5EF4-FFF2-40B4-BE49-F238E27FC236}">
                <a16:creationId xmlns:a16="http://schemas.microsoft.com/office/drawing/2014/main" id="{0C7748AB-E401-854A-A289-FB06A31A7C56}"/>
              </a:ext>
            </a:extLst>
          </p:cNvPr>
          <p:cNvSpPr>
            <a:spLocks noGrp="1"/>
          </p:cNvSpPr>
          <p:nvPr>
            <p:ph idx="1"/>
          </p:nvPr>
        </p:nvSpPr>
        <p:spPr>
          <a:xfrm>
            <a:off x="288193" y="935464"/>
            <a:ext cx="8567613" cy="5760366"/>
          </a:xfrm>
        </p:spPr>
        <p:txBody>
          <a:bodyPr/>
          <a:lstStyle/>
          <a:p>
            <a:pPr marL="0" indent="0">
              <a:buNone/>
            </a:pPr>
            <a:endParaRPr lang="en-US" sz="1400" dirty="0"/>
          </a:p>
          <a:p>
            <a:pPr>
              <a:buFont typeface="Wingdings" pitchFamily="2" charset="2"/>
              <a:buChar char="Ø"/>
            </a:pPr>
            <a:r>
              <a:rPr lang="en-US" sz="1600" dirty="0"/>
              <a:t>The FIFA World Cup is the most widely viewed and followed sporting event in the world.</a:t>
            </a:r>
          </a:p>
          <a:p>
            <a:pPr>
              <a:buFont typeface="Wingdings" pitchFamily="2" charset="2"/>
              <a:buChar char="Ø"/>
            </a:pPr>
            <a:endParaRPr lang="en-US" sz="1600" dirty="0"/>
          </a:p>
          <a:p>
            <a:pPr>
              <a:buFont typeface="Wingdings" pitchFamily="2" charset="2"/>
              <a:buChar char="Ø"/>
            </a:pPr>
            <a:r>
              <a:rPr lang="en-US" sz="1600" dirty="0"/>
              <a:t>32 teams qualify for the tournament with the host nation given an automatic qualification.</a:t>
            </a:r>
          </a:p>
          <a:p>
            <a:pPr>
              <a:buFont typeface="Wingdings" pitchFamily="2" charset="2"/>
              <a:buChar char="Ø"/>
            </a:pPr>
            <a:endParaRPr lang="en-US" sz="1600" dirty="0"/>
          </a:p>
          <a:p>
            <a:pPr>
              <a:buFont typeface="Wingdings" pitchFamily="2" charset="2"/>
              <a:buChar char="Ø"/>
            </a:pPr>
            <a:r>
              <a:rPr lang="en-US" sz="1600" dirty="0"/>
              <a:t>The qualified team comes from six confederations (continents): </a:t>
            </a:r>
          </a:p>
          <a:p>
            <a:pPr lvl="2">
              <a:buFont typeface="+mj-lt"/>
              <a:buAutoNum type="arabicPeriod"/>
            </a:pPr>
            <a:r>
              <a:rPr lang="en-US" sz="1600" dirty="0">
                <a:ea typeface="+mn-ea"/>
                <a:cs typeface="+mn-cs"/>
              </a:rPr>
              <a:t>CAF (Africa)</a:t>
            </a:r>
          </a:p>
          <a:p>
            <a:pPr lvl="2">
              <a:buFont typeface="+mj-lt"/>
              <a:buAutoNum type="arabicPeriod"/>
            </a:pPr>
            <a:r>
              <a:rPr lang="en-US" sz="1600" dirty="0">
                <a:ea typeface="+mn-ea"/>
                <a:cs typeface="+mn-cs"/>
              </a:rPr>
              <a:t>AFC (Asia)</a:t>
            </a:r>
          </a:p>
          <a:p>
            <a:pPr lvl="2">
              <a:buFont typeface="+mj-lt"/>
              <a:buAutoNum type="arabicPeriod"/>
            </a:pPr>
            <a:r>
              <a:rPr lang="en-US" sz="1600" dirty="0">
                <a:ea typeface="+mn-ea"/>
                <a:cs typeface="+mn-cs"/>
              </a:rPr>
              <a:t>CONENBOL (South America)</a:t>
            </a:r>
          </a:p>
          <a:p>
            <a:pPr lvl="2">
              <a:buFont typeface="+mj-lt"/>
              <a:buAutoNum type="arabicPeriod"/>
            </a:pPr>
            <a:r>
              <a:rPr lang="en-US" sz="1600" dirty="0">
                <a:ea typeface="+mn-ea"/>
                <a:cs typeface="+mn-cs"/>
              </a:rPr>
              <a:t>CONCACAF (North America)</a:t>
            </a:r>
          </a:p>
          <a:p>
            <a:pPr lvl="2">
              <a:buFont typeface="+mj-lt"/>
              <a:buAutoNum type="arabicPeriod"/>
            </a:pPr>
            <a:r>
              <a:rPr lang="en-US" sz="1600" dirty="0">
                <a:ea typeface="+mn-ea"/>
                <a:cs typeface="+mn-cs"/>
              </a:rPr>
              <a:t>Oceania</a:t>
            </a:r>
          </a:p>
          <a:p>
            <a:pPr lvl="2">
              <a:buFont typeface="+mj-lt"/>
              <a:buAutoNum type="arabicPeriod"/>
            </a:pPr>
            <a:r>
              <a:rPr lang="en-US" sz="1600" dirty="0">
                <a:ea typeface="+mn-ea"/>
                <a:cs typeface="+mn-cs"/>
              </a:rPr>
              <a:t>UEFA (Europe)</a:t>
            </a:r>
          </a:p>
          <a:p>
            <a:pPr marL="0" indent="0">
              <a:buNone/>
            </a:pPr>
            <a:endParaRPr lang="en-US" sz="1600" dirty="0"/>
          </a:p>
          <a:p>
            <a:pPr>
              <a:buFont typeface="Wingdings" pitchFamily="2" charset="2"/>
              <a:buChar char="Ø"/>
            </a:pPr>
            <a:r>
              <a:rPr lang="en-US" sz="1600" dirty="0"/>
              <a:t>Tournament Format is as follow :- </a:t>
            </a:r>
          </a:p>
          <a:p>
            <a:pPr lvl="2">
              <a:buFont typeface="+mj-lt"/>
              <a:buAutoNum type="alphaLcParenR"/>
            </a:pPr>
            <a:r>
              <a:rPr lang="en-US" sz="1600" dirty="0">
                <a:ea typeface="+mn-ea"/>
                <a:cs typeface="+mn-cs"/>
              </a:rPr>
              <a:t>Group Stages (32 teams split into 8 groups)</a:t>
            </a:r>
          </a:p>
          <a:p>
            <a:pPr lvl="2">
              <a:buFont typeface="+mj-lt"/>
              <a:buAutoNum type="alphaLcParenR"/>
            </a:pPr>
            <a:r>
              <a:rPr lang="en-US" sz="1600" dirty="0">
                <a:ea typeface="+mn-ea"/>
                <a:cs typeface="+mn-cs"/>
              </a:rPr>
              <a:t>Last -16 Stage (Top 2 teams from each group qualify)</a:t>
            </a:r>
          </a:p>
          <a:p>
            <a:pPr lvl="2">
              <a:buFont typeface="+mj-lt"/>
              <a:buAutoNum type="alphaLcParenR"/>
            </a:pPr>
            <a:r>
              <a:rPr lang="en-US" sz="1600" dirty="0">
                <a:ea typeface="+mn-ea"/>
                <a:cs typeface="+mn-cs"/>
              </a:rPr>
              <a:t>Quarter-Final</a:t>
            </a:r>
          </a:p>
          <a:p>
            <a:pPr lvl="2">
              <a:buFont typeface="+mj-lt"/>
              <a:buAutoNum type="alphaLcParenR"/>
            </a:pPr>
            <a:r>
              <a:rPr lang="en-US" sz="1600" dirty="0">
                <a:ea typeface="+mn-ea"/>
                <a:cs typeface="+mn-cs"/>
              </a:rPr>
              <a:t>Semi-Final</a:t>
            </a:r>
          </a:p>
          <a:p>
            <a:pPr lvl="2">
              <a:buFont typeface="+mj-lt"/>
              <a:buAutoNum type="alphaLcParenR"/>
            </a:pPr>
            <a:r>
              <a:rPr lang="en-US" sz="1600" dirty="0">
                <a:ea typeface="+mn-ea"/>
                <a:cs typeface="+mn-cs"/>
              </a:rPr>
              <a:t>Final</a:t>
            </a:r>
          </a:p>
          <a:p>
            <a:pPr>
              <a:buFont typeface="Wingdings" pitchFamily="2" charset="2"/>
              <a:buChar char="Ø"/>
            </a:pPr>
            <a:r>
              <a:rPr lang="en-US" sz="1800" dirty="0"/>
              <a:t> </a:t>
            </a:r>
          </a:p>
        </p:txBody>
      </p:sp>
    </p:spTree>
    <p:extLst>
      <p:ext uri="{BB962C8B-B14F-4D97-AF65-F5344CB8AC3E}">
        <p14:creationId xmlns:p14="http://schemas.microsoft.com/office/powerpoint/2010/main" val="36652270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6282C-ED2D-8047-A7E3-4223AF9FF02B}"/>
              </a:ext>
            </a:extLst>
          </p:cNvPr>
          <p:cNvSpPr>
            <a:spLocks noGrp="1"/>
          </p:cNvSpPr>
          <p:nvPr>
            <p:ph type="title"/>
          </p:nvPr>
        </p:nvSpPr>
        <p:spPr>
          <a:xfrm>
            <a:off x="251520" y="188913"/>
            <a:ext cx="8136830" cy="508000"/>
          </a:xfrm>
        </p:spPr>
        <p:txBody>
          <a:bodyPr/>
          <a:lstStyle/>
          <a:p>
            <a:pPr algn="ctr"/>
            <a:r>
              <a:rPr lang="en-US" dirty="0"/>
              <a:t>Project Purpose</a:t>
            </a:r>
          </a:p>
        </p:txBody>
      </p:sp>
      <p:sp>
        <p:nvSpPr>
          <p:cNvPr id="3" name="Content Placeholder 2">
            <a:extLst>
              <a:ext uri="{FF2B5EF4-FFF2-40B4-BE49-F238E27FC236}">
                <a16:creationId xmlns:a16="http://schemas.microsoft.com/office/drawing/2014/main" id="{D973CA1D-479B-9041-ACC9-565E347C2DCB}"/>
              </a:ext>
            </a:extLst>
          </p:cNvPr>
          <p:cNvSpPr>
            <a:spLocks noGrp="1"/>
          </p:cNvSpPr>
          <p:nvPr>
            <p:ph idx="1"/>
          </p:nvPr>
        </p:nvSpPr>
        <p:spPr>
          <a:xfrm>
            <a:off x="251520" y="1125537"/>
            <a:ext cx="8495605" cy="5543549"/>
          </a:xfrm>
        </p:spPr>
        <p:txBody>
          <a:bodyPr/>
          <a:lstStyle/>
          <a:p>
            <a:pPr>
              <a:buFont typeface="Wingdings" pitchFamily="2" charset="2"/>
              <a:buChar char="v"/>
            </a:pPr>
            <a:endParaRPr lang="en-US" sz="1600" dirty="0"/>
          </a:p>
          <a:p>
            <a:pPr algn="just">
              <a:buFont typeface="Wingdings" pitchFamily="2" charset="2"/>
              <a:buChar char="v"/>
            </a:pPr>
            <a:r>
              <a:rPr lang="en-US" sz="1600" dirty="0"/>
              <a:t>With this Project, I aim to simulate the FIFA World Cup 2022 using Monte Carlo Simulation and provide statistical analysis on the defined hypothesis.</a:t>
            </a:r>
          </a:p>
          <a:p>
            <a:pPr marL="0" indent="0" algn="just">
              <a:buNone/>
            </a:pPr>
            <a:endParaRPr lang="en-US" sz="1600" dirty="0"/>
          </a:p>
          <a:p>
            <a:pPr algn="just">
              <a:buFont typeface="Wingdings" pitchFamily="2" charset="2"/>
              <a:buChar char="v"/>
            </a:pPr>
            <a:r>
              <a:rPr lang="en-US" sz="1600" dirty="0"/>
              <a:t>The hypothesis which we are trying to corroborate are mentioned below : -</a:t>
            </a:r>
          </a:p>
          <a:p>
            <a:pPr marL="457200" lvl="1" indent="0" algn="just">
              <a:buNone/>
            </a:pPr>
            <a:endParaRPr lang="en-US" sz="1200" dirty="0"/>
          </a:p>
          <a:p>
            <a:pPr marL="800100" lvl="1" indent="-342900" algn="just">
              <a:buFont typeface="+mj-lt"/>
              <a:buAutoNum type="arabicPeriod"/>
            </a:pPr>
            <a:r>
              <a:rPr lang="en-US" sz="1600" b="0" dirty="0">
                <a:ea typeface="+mn-ea"/>
                <a:cs typeface="+mn-cs"/>
              </a:rPr>
              <a:t>The curse of defending champion (France) bowing out from the Group Stage and / or not even making the world cup is highly unlikely.</a:t>
            </a:r>
          </a:p>
          <a:p>
            <a:pPr marL="800100" lvl="1" indent="-342900" algn="just">
              <a:buFont typeface="+mj-lt"/>
              <a:buAutoNum type="arabicPeriod"/>
            </a:pPr>
            <a:r>
              <a:rPr lang="en-US" sz="1600" b="0" dirty="0"/>
              <a:t>It is highly likely that the host nation would qualify for the knockout stages.</a:t>
            </a:r>
          </a:p>
          <a:p>
            <a:pPr algn="just">
              <a:buFont typeface="Wingdings" pitchFamily="2" charset="2"/>
              <a:buChar char="v"/>
            </a:pPr>
            <a:endParaRPr lang="en-US" sz="1600" dirty="0"/>
          </a:p>
          <a:p>
            <a:pPr marL="0" indent="0">
              <a:buNone/>
            </a:pPr>
            <a:endParaRPr lang="en-US" sz="1400" dirty="0"/>
          </a:p>
        </p:txBody>
      </p:sp>
    </p:spTree>
    <p:extLst>
      <p:ext uri="{BB962C8B-B14F-4D97-AF65-F5344CB8AC3E}">
        <p14:creationId xmlns:p14="http://schemas.microsoft.com/office/powerpoint/2010/main" val="35757524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D9CE2C-1736-1544-B7AB-4D091D95CCEA}"/>
              </a:ext>
            </a:extLst>
          </p:cNvPr>
          <p:cNvSpPr>
            <a:spLocks noGrp="1"/>
          </p:cNvSpPr>
          <p:nvPr>
            <p:ph type="title"/>
          </p:nvPr>
        </p:nvSpPr>
        <p:spPr>
          <a:xfrm>
            <a:off x="611560" y="188913"/>
            <a:ext cx="7776790" cy="508000"/>
          </a:xfrm>
        </p:spPr>
        <p:txBody>
          <a:bodyPr/>
          <a:lstStyle/>
          <a:p>
            <a:r>
              <a:rPr lang="en-US" dirty="0"/>
              <a:t> </a:t>
            </a:r>
            <a:br>
              <a:rPr lang="en-US" dirty="0"/>
            </a:br>
            <a:r>
              <a:rPr lang="en-US" dirty="0"/>
              <a:t>What is Monte Carlo Simulation ? </a:t>
            </a:r>
            <a:br>
              <a:rPr lang="en-US" dirty="0"/>
            </a:br>
            <a:endParaRPr lang="en-US" dirty="0"/>
          </a:p>
        </p:txBody>
      </p:sp>
      <p:sp>
        <p:nvSpPr>
          <p:cNvPr id="3" name="Content Placeholder 2">
            <a:extLst>
              <a:ext uri="{FF2B5EF4-FFF2-40B4-BE49-F238E27FC236}">
                <a16:creationId xmlns:a16="http://schemas.microsoft.com/office/drawing/2014/main" id="{F2636769-E4AC-1143-9D20-D3EBEA1A8920}"/>
              </a:ext>
            </a:extLst>
          </p:cNvPr>
          <p:cNvSpPr>
            <a:spLocks noGrp="1"/>
          </p:cNvSpPr>
          <p:nvPr>
            <p:ph idx="1"/>
          </p:nvPr>
        </p:nvSpPr>
        <p:spPr>
          <a:xfrm>
            <a:off x="323528" y="1125538"/>
            <a:ext cx="8423597" cy="5327650"/>
          </a:xfrm>
        </p:spPr>
        <p:txBody>
          <a:bodyPr/>
          <a:lstStyle/>
          <a:p>
            <a:pPr marL="0" indent="0">
              <a:buNone/>
            </a:pPr>
            <a:endParaRPr lang="en-US" sz="1600" dirty="0"/>
          </a:p>
          <a:p>
            <a:pPr>
              <a:buFont typeface="Wingdings" pitchFamily="2" charset="2"/>
              <a:buChar char="Ø"/>
            </a:pPr>
            <a:r>
              <a:rPr lang="en-US" sz="1600" dirty="0"/>
              <a:t>Mathematical Technique that generates random variable for modeling uncertainty of a certain system.</a:t>
            </a:r>
          </a:p>
          <a:p>
            <a:endParaRPr lang="en-US" sz="1600" dirty="0"/>
          </a:p>
          <a:p>
            <a:pPr>
              <a:buFont typeface="Wingdings" pitchFamily="2" charset="2"/>
              <a:buChar char="Ø"/>
            </a:pPr>
            <a:r>
              <a:rPr lang="en-US" sz="1600" dirty="0"/>
              <a:t>Use to handle uncertain parameters using probabilistic approach.</a:t>
            </a:r>
          </a:p>
          <a:p>
            <a:pPr marL="0" indent="0">
              <a:buNone/>
            </a:pPr>
            <a:endParaRPr lang="en-US" sz="1600" dirty="0"/>
          </a:p>
          <a:p>
            <a:pPr>
              <a:buFont typeface="Wingdings" pitchFamily="2" charset="2"/>
              <a:buChar char="Ø"/>
            </a:pPr>
            <a:r>
              <a:rPr lang="en-US" sz="1600" dirty="0"/>
              <a:t>Provides probabilistic estimate of the uncertainty in a model.</a:t>
            </a:r>
          </a:p>
          <a:p>
            <a:endParaRPr lang="en-US" sz="1600" dirty="0"/>
          </a:p>
          <a:p>
            <a:pPr>
              <a:buFont typeface="Wingdings" pitchFamily="2" charset="2"/>
              <a:buChar char="Ø"/>
            </a:pPr>
            <a:r>
              <a:rPr lang="en-US" sz="1600" dirty="0"/>
              <a:t>Helps to see possible outcomes of a decision.</a:t>
            </a:r>
          </a:p>
          <a:p>
            <a:pPr>
              <a:buFont typeface="Wingdings" pitchFamily="2" charset="2"/>
              <a:buChar char="Ø"/>
            </a:pPr>
            <a:endParaRPr lang="en-US" sz="1600" dirty="0"/>
          </a:p>
          <a:p>
            <a:pPr>
              <a:buFont typeface="Wingdings" pitchFamily="2" charset="2"/>
              <a:buChar char="Ø"/>
            </a:pPr>
            <a:r>
              <a:rPr lang="en-US" sz="1600" dirty="0"/>
              <a:t>Effective in complex systems including food science and healthcare.</a:t>
            </a:r>
          </a:p>
          <a:p>
            <a:pPr marL="0" indent="0">
              <a:buNone/>
            </a:pPr>
            <a:endParaRPr lang="en-US" sz="1600" dirty="0"/>
          </a:p>
          <a:p>
            <a:endParaRPr lang="en-US" sz="1600" dirty="0"/>
          </a:p>
          <a:p>
            <a:pPr marL="0" indent="0">
              <a:buNone/>
            </a:pPr>
            <a:endParaRPr lang="en-US" sz="1600" dirty="0"/>
          </a:p>
        </p:txBody>
      </p:sp>
    </p:spTree>
    <p:extLst>
      <p:ext uri="{BB962C8B-B14F-4D97-AF65-F5344CB8AC3E}">
        <p14:creationId xmlns:p14="http://schemas.microsoft.com/office/powerpoint/2010/main" val="14648160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83A9CE-D199-DD42-9B14-77974BDDE4EA}"/>
              </a:ext>
            </a:extLst>
          </p:cNvPr>
          <p:cNvSpPr>
            <a:spLocks noGrp="1"/>
          </p:cNvSpPr>
          <p:nvPr>
            <p:ph type="title"/>
          </p:nvPr>
        </p:nvSpPr>
        <p:spPr>
          <a:xfrm>
            <a:off x="251520" y="116632"/>
            <a:ext cx="8136830" cy="580281"/>
          </a:xfrm>
        </p:spPr>
        <p:txBody>
          <a:bodyPr/>
          <a:lstStyle/>
          <a:p>
            <a:pPr algn="ctr"/>
            <a:r>
              <a:rPr lang="en-US" dirty="0"/>
              <a:t>Thought Process</a:t>
            </a:r>
          </a:p>
        </p:txBody>
      </p:sp>
      <p:sp>
        <p:nvSpPr>
          <p:cNvPr id="3" name="Content Placeholder 2">
            <a:extLst>
              <a:ext uri="{FF2B5EF4-FFF2-40B4-BE49-F238E27FC236}">
                <a16:creationId xmlns:a16="http://schemas.microsoft.com/office/drawing/2014/main" id="{21DEED7F-6342-614D-98D9-EB492E26968F}"/>
              </a:ext>
            </a:extLst>
          </p:cNvPr>
          <p:cNvSpPr>
            <a:spLocks noGrp="1"/>
          </p:cNvSpPr>
          <p:nvPr>
            <p:ph idx="1"/>
          </p:nvPr>
        </p:nvSpPr>
        <p:spPr>
          <a:xfrm>
            <a:off x="107504" y="908720"/>
            <a:ext cx="8639621" cy="5544468"/>
          </a:xfrm>
        </p:spPr>
        <p:txBody>
          <a:bodyPr/>
          <a:lstStyle/>
          <a:p>
            <a:pPr>
              <a:buFont typeface="Wingdings" pitchFamily="2" charset="2"/>
              <a:buChar char="v"/>
            </a:pPr>
            <a:endParaRPr lang="en-US" sz="1800" dirty="0"/>
          </a:p>
          <a:p>
            <a:pPr>
              <a:buFont typeface="Wingdings" pitchFamily="2" charset="2"/>
              <a:buChar char="v"/>
            </a:pPr>
            <a:r>
              <a:rPr lang="en-US" sz="1600" dirty="0"/>
              <a:t>We will first compute the teams that are likely to qualify for the World Cup.</a:t>
            </a:r>
          </a:p>
          <a:p>
            <a:pPr>
              <a:buFont typeface="Wingdings" pitchFamily="2" charset="2"/>
              <a:buChar char="v"/>
            </a:pPr>
            <a:r>
              <a:rPr lang="en-US" sz="1600" dirty="0"/>
              <a:t>The qualification of the team is based on the following factors:- </a:t>
            </a:r>
          </a:p>
          <a:p>
            <a:pPr lvl="2">
              <a:buFont typeface="+mj-lt"/>
              <a:buAutoNum type="arabicPeriod"/>
            </a:pPr>
            <a:r>
              <a:rPr lang="en-US" sz="1600" dirty="0"/>
              <a:t>Current ranking (normalized for each confederation while calculation)</a:t>
            </a:r>
          </a:p>
          <a:p>
            <a:pPr lvl="2">
              <a:buFont typeface="+mj-lt"/>
              <a:buAutoNum type="arabicPeriod"/>
            </a:pPr>
            <a:r>
              <a:rPr lang="en-US" sz="1600" dirty="0"/>
              <a:t>Attacking prowess (Using Avg Attacking Players Rating)</a:t>
            </a:r>
          </a:p>
          <a:p>
            <a:pPr lvl="2">
              <a:buFont typeface="+mj-lt"/>
              <a:buAutoNum type="arabicPeriod"/>
            </a:pPr>
            <a:r>
              <a:rPr lang="en-US" sz="1600" dirty="0"/>
              <a:t>Defensive prowess (Using Avg Defensive Players Rating)</a:t>
            </a:r>
          </a:p>
          <a:p>
            <a:pPr lvl="2">
              <a:buFont typeface="+mj-lt"/>
              <a:buAutoNum type="arabicPeriod"/>
            </a:pPr>
            <a:r>
              <a:rPr lang="en-US" sz="1600" dirty="0"/>
              <a:t>Goalkeeper prowess (Using Avg Goalkeeper Players Rating)</a:t>
            </a:r>
          </a:p>
          <a:p>
            <a:pPr lvl="2">
              <a:buFont typeface="+mj-lt"/>
              <a:buAutoNum type="arabicPeriod"/>
            </a:pPr>
            <a:r>
              <a:rPr lang="en-US" sz="1600" dirty="0"/>
              <a:t>Median player rating.</a:t>
            </a:r>
          </a:p>
          <a:p>
            <a:pPr lvl="2">
              <a:buFont typeface="+mj-lt"/>
              <a:buAutoNum type="arabicPeriod"/>
            </a:pPr>
            <a:r>
              <a:rPr lang="en-US" sz="1600" dirty="0"/>
              <a:t>Total market value of the Players in the team.</a:t>
            </a:r>
          </a:p>
          <a:p>
            <a:pPr lvl="2">
              <a:buFont typeface="+mj-lt"/>
              <a:buAutoNum type="arabicPeriod"/>
            </a:pPr>
            <a:r>
              <a:rPr lang="en-US" sz="1600" dirty="0"/>
              <a:t>Number of teams that can qualify from each consideration.</a:t>
            </a:r>
          </a:p>
          <a:p>
            <a:pPr>
              <a:buFont typeface="Wingdings" pitchFamily="2" charset="2"/>
              <a:buChar char="v"/>
            </a:pPr>
            <a:r>
              <a:rPr lang="en-US" sz="1600" dirty="0"/>
              <a:t>All teams qualified (with host nation Qatar given direct entry), then are split into the 8 groups.</a:t>
            </a:r>
          </a:p>
          <a:p>
            <a:pPr>
              <a:buFont typeface="Wingdings" pitchFamily="2" charset="2"/>
              <a:buChar char="v"/>
            </a:pPr>
            <a:r>
              <a:rPr lang="en-US" sz="1600" dirty="0"/>
              <a:t>The groups of each team is based on Pots Seeding as explained in upcoming slides.</a:t>
            </a:r>
          </a:p>
          <a:p>
            <a:pPr>
              <a:buFont typeface="Wingdings" pitchFamily="2" charset="2"/>
              <a:buChar char="v"/>
            </a:pPr>
            <a:endParaRPr lang="en-US" sz="1800" dirty="0"/>
          </a:p>
          <a:p>
            <a:pPr>
              <a:buFont typeface="Wingdings" pitchFamily="2" charset="2"/>
              <a:buChar char="v"/>
            </a:pPr>
            <a:endParaRPr lang="en-US" sz="1800" dirty="0"/>
          </a:p>
          <a:p>
            <a:pPr>
              <a:buFont typeface="Wingdings" pitchFamily="2" charset="2"/>
              <a:buChar char="v"/>
            </a:pPr>
            <a:endParaRPr lang="en-US" sz="1800" dirty="0"/>
          </a:p>
          <a:p>
            <a:pPr marL="914400" lvl="2" indent="0">
              <a:buNone/>
            </a:pPr>
            <a:endParaRPr lang="en-US" sz="1800" dirty="0"/>
          </a:p>
        </p:txBody>
      </p:sp>
    </p:spTree>
    <p:extLst>
      <p:ext uri="{BB962C8B-B14F-4D97-AF65-F5344CB8AC3E}">
        <p14:creationId xmlns:p14="http://schemas.microsoft.com/office/powerpoint/2010/main" val="32535388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03A959-2448-1E42-8641-D31BE0A10B3A}"/>
              </a:ext>
            </a:extLst>
          </p:cNvPr>
          <p:cNvSpPr>
            <a:spLocks noGrp="1"/>
          </p:cNvSpPr>
          <p:nvPr>
            <p:ph type="title"/>
          </p:nvPr>
        </p:nvSpPr>
        <p:spPr>
          <a:xfrm>
            <a:off x="323528" y="188913"/>
            <a:ext cx="8064822" cy="508000"/>
          </a:xfrm>
        </p:spPr>
        <p:txBody>
          <a:bodyPr/>
          <a:lstStyle/>
          <a:p>
            <a:pPr algn="ctr"/>
            <a:r>
              <a:rPr lang="en-US" dirty="0"/>
              <a:t>Data Sets Sources</a:t>
            </a:r>
          </a:p>
        </p:txBody>
      </p:sp>
      <p:sp>
        <p:nvSpPr>
          <p:cNvPr id="3" name="Content Placeholder 2">
            <a:extLst>
              <a:ext uri="{FF2B5EF4-FFF2-40B4-BE49-F238E27FC236}">
                <a16:creationId xmlns:a16="http://schemas.microsoft.com/office/drawing/2014/main" id="{32D2B695-7C0B-7248-BC08-F974D8579F90}"/>
              </a:ext>
            </a:extLst>
          </p:cNvPr>
          <p:cNvSpPr>
            <a:spLocks noGrp="1"/>
          </p:cNvSpPr>
          <p:nvPr>
            <p:ph idx="1"/>
          </p:nvPr>
        </p:nvSpPr>
        <p:spPr>
          <a:xfrm>
            <a:off x="107504" y="908720"/>
            <a:ext cx="8784976" cy="5544468"/>
          </a:xfrm>
        </p:spPr>
        <p:txBody>
          <a:bodyPr/>
          <a:lstStyle/>
          <a:p>
            <a:endParaRPr lang="en-US" dirty="0"/>
          </a:p>
          <a:p>
            <a:pPr>
              <a:buFont typeface="Wingdings" pitchFamily="2" charset="2"/>
              <a:buChar char="ü"/>
            </a:pPr>
            <a:r>
              <a:rPr lang="en-US" sz="1600" dirty="0" err="1"/>
              <a:t>Fifa</a:t>
            </a:r>
            <a:r>
              <a:rPr lang="en-US" sz="1600" dirty="0"/>
              <a:t> 20 Players:  </a:t>
            </a:r>
            <a:r>
              <a:rPr lang="en-US" sz="1600" dirty="0">
                <a:hlinkClick r:id="rId2"/>
              </a:rPr>
              <a:t>https://www.kaggle.com/stefanoleone992/fifa-20-complete-player-dataset</a:t>
            </a:r>
            <a:endParaRPr lang="en-US" sz="1600" dirty="0"/>
          </a:p>
          <a:p>
            <a:pPr>
              <a:buFont typeface="Wingdings" pitchFamily="2" charset="2"/>
              <a:buChar char="ü"/>
            </a:pPr>
            <a:endParaRPr lang="en-US" sz="1600" dirty="0"/>
          </a:p>
          <a:p>
            <a:pPr>
              <a:buFont typeface="Wingdings" pitchFamily="2" charset="2"/>
              <a:buChar char="ü"/>
            </a:pPr>
            <a:r>
              <a:rPr lang="en-US" sz="1600" dirty="0"/>
              <a:t>Latest FIFA Ranking: https://</a:t>
            </a:r>
            <a:r>
              <a:rPr lang="en-US" sz="1600" dirty="0" err="1"/>
              <a:t>www.fifa.com</a:t>
            </a:r>
            <a:r>
              <a:rPr lang="en-US" sz="1600" dirty="0"/>
              <a:t>/</a:t>
            </a:r>
            <a:r>
              <a:rPr lang="en-US" sz="1600" dirty="0" err="1"/>
              <a:t>fifa</a:t>
            </a:r>
            <a:r>
              <a:rPr lang="en-US" sz="1600" dirty="0"/>
              <a:t>-world-ranking/ranking-table/men/ </a:t>
            </a:r>
          </a:p>
          <a:p>
            <a:pPr marL="0" indent="0">
              <a:buNone/>
            </a:pPr>
            <a:r>
              <a:rPr lang="en-US" sz="1600" dirty="0"/>
              <a:t>                                    </a:t>
            </a:r>
            <a:r>
              <a:rPr lang="en-US" sz="1600" dirty="0">
                <a:hlinkClick r:id="rId3"/>
              </a:rPr>
              <a:t>https://www.transfermarkt.us/statistik/weltrangliste</a:t>
            </a:r>
            <a:endParaRPr lang="en-US" sz="1600" dirty="0"/>
          </a:p>
          <a:p>
            <a:pPr marL="0" indent="0">
              <a:buNone/>
            </a:pPr>
            <a:endParaRPr lang="en-US" sz="1600" dirty="0"/>
          </a:p>
          <a:p>
            <a:pPr>
              <a:buFont typeface="Wingdings" pitchFamily="2" charset="2"/>
              <a:buChar char="ü"/>
            </a:pPr>
            <a:r>
              <a:rPr lang="en-US" sz="1600" dirty="0"/>
              <a:t>Various Confederation data, constructed through Wikipedia.</a:t>
            </a:r>
          </a:p>
          <a:p>
            <a:pPr lvl="1">
              <a:buFont typeface="Arial" panose="020B0604020202020204" pitchFamily="34" charset="0"/>
              <a:buChar char="•"/>
            </a:pPr>
            <a:r>
              <a:rPr lang="en-US" sz="1600" b="0" dirty="0" err="1"/>
              <a:t>UEFA.csv</a:t>
            </a:r>
            <a:endParaRPr lang="en-US" sz="1600" b="0" dirty="0"/>
          </a:p>
          <a:p>
            <a:pPr lvl="1">
              <a:buFont typeface="Arial" panose="020B0604020202020204" pitchFamily="34" charset="0"/>
              <a:buChar char="•"/>
            </a:pPr>
            <a:r>
              <a:rPr lang="en-US" sz="1600" b="0" dirty="0" err="1"/>
              <a:t>Asia.csv</a:t>
            </a:r>
            <a:endParaRPr lang="en-US" sz="1600" b="0" dirty="0"/>
          </a:p>
          <a:p>
            <a:pPr lvl="1">
              <a:buFont typeface="Arial" panose="020B0604020202020204" pitchFamily="34" charset="0"/>
              <a:buChar char="•"/>
            </a:pPr>
            <a:r>
              <a:rPr lang="en-US" sz="1600" b="0" dirty="0" err="1"/>
              <a:t>AFC.csv</a:t>
            </a:r>
            <a:endParaRPr lang="en-US" sz="1600" b="0" dirty="0"/>
          </a:p>
          <a:p>
            <a:pPr lvl="1">
              <a:buFont typeface="Arial" panose="020B0604020202020204" pitchFamily="34" charset="0"/>
              <a:buChar char="•"/>
            </a:pPr>
            <a:r>
              <a:rPr lang="en-US" sz="1600" b="0" dirty="0" err="1"/>
              <a:t>NorthAmerica.csv</a:t>
            </a:r>
            <a:endParaRPr lang="en-US" sz="1600" b="0" dirty="0"/>
          </a:p>
          <a:p>
            <a:pPr lvl="1">
              <a:buFont typeface="Arial" panose="020B0604020202020204" pitchFamily="34" charset="0"/>
              <a:buChar char="•"/>
            </a:pPr>
            <a:r>
              <a:rPr lang="en-US" sz="1600" b="0" dirty="0" err="1"/>
              <a:t>SouthAmerica.csv</a:t>
            </a:r>
            <a:endParaRPr lang="en-US" sz="1600" b="0" dirty="0"/>
          </a:p>
          <a:p>
            <a:pPr lvl="1">
              <a:buFont typeface="Arial" panose="020B0604020202020204" pitchFamily="34" charset="0"/>
              <a:buChar char="•"/>
            </a:pPr>
            <a:r>
              <a:rPr lang="en-US" sz="1600" b="0" dirty="0" err="1"/>
              <a:t>Oceania.csv</a:t>
            </a:r>
            <a:r>
              <a:rPr lang="en-US" sz="1600" dirty="0"/>
              <a:t>	</a:t>
            </a:r>
          </a:p>
          <a:p>
            <a:pPr marL="0" indent="0">
              <a:buNone/>
            </a:pPr>
            <a:endParaRPr lang="en-US" sz="1800" dirty="0"/>
          </a:p>
          <a:p>
            <a:pPr>
              <a:buFont typeface="Wingdings" pitchFamily="2" charset="2"/>
              <a:buChar char="ü"/>
            </a:pPr>
            <a:endParaRPr lang="en-US" sz="1800" dirty="0"/>
          </a:p>
          <a:p>
            <a:pPr>
              <a:buFont typeface="Wingdings" pitchFamily="2" charset="2"/>
              <a:buChar char="ü"/>
            </a:pPr>
            <a:endParaRPr lang="en-US" sz="1600" dirty="0"/>
          </a:p>
          <a:p>
            <a:endParaRPr lang="en-US" b="1" dirty="0"/>
          </a:p>
        </p:txBody>
      </p:sp>
    </p:spTree>
    <p:extLst>
      <p:ext uri="{BB962C8B-B14F-4D97-AF65-F5344CB8AC3E}">
        <p14:creationId xmlns:p14="http://schemas.microsoft.com/office/powerpoint/2010/main" val="9399393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29DA2F-90E1-634F-844E-88C09CE352AE}"/>
              </a:ext>
            </a:extLst>
          </p:cNvPr>
          <p:cNvSpPr>
            <a:spLocks noGrp="1"/>
          </p:cNvSpPr>
          <p:nvPr>
            <p:ph type="title"/>
          </p:nvPr>
        </p:nvSpPr>
        <p:spPr>
          <a:xfrm>
            <a:off x="251520" y="188640"/>
            <a:ext cx="8136830" cy="652016"/>
          </a:xfrm>
        </p:spPr>
        <p:txBody>
          <a:bodyPr/>
          <a:lstStyle/>
          <a:p>
            <a:r>
              <a:rPr lang="en-US" dirty="0"/>
              <a:t>			     Overview</a:t>
            </a:r>
          </a:p>
        </p:txBody>
      </p:sp>
      <p:sp>
        <p:nvSpPr>
          <p:cNvPr id="3" name="Content Placeholder 2">
            <a:extLst>
              <a:ext uri="{FF2B5EF4-FFF2-40B4-BE49-F238E27FC236}">
                <a16:creationId xmlns:a16="http://schemas.microsoft.com/office/drawing/2014/main" id="{6D8CAE09-AD42-E444-BDB2-009C4B14C377}"/>
              </a:ext>
            </a:extLst>
          </p:cNvPr>
          <p:cNvSpPr>
            <a:spLocks noGrp="1"/>
          </p:cNvSpPr>
          <p:nvPr>
            <p:ph idx="1"/>
          </p:nvPr>
        </p:nvSpPr>
        <p:spPr>
          <a:xfrm>
            <a:off x="251520" y="1125538"/>
            <a:ext cx="8495605" cy="5327650"/>
          </a:xfrm>
        </p:spPr>
        <p:txBody>
          <a:bodyPr/>
          <a:lstStyle/>
          <a:p>
            <a:pPr>
              <a:buFont typeface="Wingdings" pitchFamily="2" charset="2"/>
              <a:buChar char="Ø"/>
            </a:pPr>
            <a:r>
              <a:rPr lang="en-US" sz="1600" dirty="0"/>
              <a:t>There are in total 32 teams qualify for the tournament with the host nation given an automatic qualification. These 32 teams are decided based on confederations (continents) mentioned below: -</a:t>
            </a:r>
          </a:p>
          <a:p>
            <a:endParaRPr lang="en-US" sz="1600" dirty="0"/>
          </a:p>
          <a:p>
            <a:pPr>
              <a:buFont typeface="Wingdings" pitchFamily="2" charset="2"/>
              <a:buChar char="Ø"/>
            </a:pPr>
            <a:r>
              <a:rPr lang="en-US" sz="1600" dirty="0"/>
              <a:t>CAF (Africa) AFC (Asia) CONENBOL (South America) CONCACAF (North America) Oceania UEFA (Europe)</a:t>
            </a:r>
          </a:p>
          <a:p>
            <a:endParaRPr lang="en-US" sz="1600" dirty="0"/>
          </a:p>
          <a:p>
            <a:pPr>
              <a:buFont typeface="Wingdings" pitchFamily="2" charset="2"/>
              <a:buChar char="Ø"/>
            </a:pPr>
            <a:r>
              <a:rPr lang="en-US" sz="1600" dirty="0"/>
              <a:t>Only limited number of teams can qualify from a particular confederation. In other words, the number of teams from a particular confederation is pre-defined as follows: - {'CAF': 4, 'AFC': 4, 'UEFA': 13, 'CONMEBOL': 5, 'CONCACAF': 4, 'OFC': 1}</a:t>
            </a:r>
          </a:p>
          <a:p>
            <a:endParaRPr lang="en-US" sz="1600" dirty="0"/>
          </a:p>
          <a:p>
            <a:pPr>
              <a:buFont typeface="Wingdings" pitchFamily="2" charset="2"/>
              <a:buChar char="Ø"/>
            </a:pPr>
            <a:r>
              <a:rPr lang="en-US" sz="1600" dirty="0"/>
              <a:t>As per the rules the Tournament Format is as follow: - Group Stages (32 teams split into 8 groups) Last -16 Stage (Top 2 teams from each group qualify) Quarter-Final Semi-Final Final</a:t>
            </a:r>
          </a:p>
          <a:p>
            <a:endParaRPr lang="en-US" sz="1600" dirty="0"/>
          </a:p>
        </p:txBody>
      </p:sp>
    </p:spTree>
    <p:extLst>
      <p:ext uri="{BB962C8B-B14F-4D97-AF65-F5344CB8AC3E}">
        <p14:creationId xmlns:p14="http://schemas.microsoft.com/office/powerpoint/2010/main" val="2153210755"/>
      </p:ext>
    </p:extLst>
  </p:cSld>
  <p:clrMapOvr>
    <a:masterClrMapping/>
  </p:clrMapOvr>
</p:sld>
</file>

<file path=ppt/theme/theme1.xml><?xml version="1.0" encoding="utf-8"?>
<a:theme xmlns:a="http://schemas.openxmlformats.org/drawingml/2006/main" name="template">
  <a:themeElements>
    <a:clrScheme name="template 13">
      <a:dk1>
        <a:srgbClr val="4D4D4D"/>
      </a:dk1>
      <a:lt1>
        <a:srgbClr val="FFFFFF"/>
      </a:lt1>
      <a:dk2>
        <a:srgbClr val="4D4D4D"/>
      </a:dk2>
      <a:lt2>
        <a:srgbClr val="777777"/>
      </a:lt2>
      <a:accent1>
        <a:srgbClr val="969696"/>
      </a:accent1>
      <a:accent2>
        <a:srgbClr val="C0C0C0"/>
      </a:accent2>
      <a:accent3>
        <a:srgbClr val="FFFFFF"/>
      </a:accent3>
      <a:accent4>
        <a:srgbClr val="404040"/>
      </a:accent4>
      <a:accent5>
        <a:srgbClr val="C9C9C9"/>
      </a:accent5>
      <a:accent6>
        <a:srgbClr val="AEAEAE"/>
      </a:accent6>
      <a:hlink>
        <a:srgbClr val="CC0000"/>
      </a:hlink>
      <a:folHlink>
        <a:srgbClr val="DDDDDD"/>
      </a:folHlink>
    </a:clrScheme>
    <a:fontScheme name="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template 1">
        <a:dk1>
          <a:srgbClr val="4D4D4D"/>
        </a:dk1>
        <a:lt1>
          <a:srgbClr val="FFFFFF"/>
        </a:lt1>
        <a:dk2>
          <a:srgbClr val="4D4D4D"/>
        </a:dk2>
        <a:lt2>
          <a:srgbClr val="11163C"/>
        </a:lt2>
        <a:accent1>
          <a:srgbClr val="212B53"/>
        </a:accent1>
        <a:accent2>
          <a:srgbClr val="364481"/>
        </a:accent2>
        <a:accent3>
          <a:srgbClr val="FFFFFF"/>
        </a:accent3>
        <a:accent4>
          <a:srgbClr val="404040"/>
        </a:accent4>
        <a:accent5>
          <a:srgbClr val="ABACB3"/>
        </a:accent5>
        <a:accent6>
          <a:srgbClr val="303D74"/>
        </a:accent6>
        <a:hlink>
          <a:srgbClr val="3E4985"/>
        </a:hlink>
        <a:folHlink>
          <a:srgbClr val="DDDDDD"/>
        </a:folHlink>
      </a:clrScheme>
      <a:clrMap bg1="lt1" tx1="dk1" bg2="lt2" tx2="dk2" accent1="accent1" accent2="accent2" accent3="accent3" accent4="accent4" accent5="accent5" accent6="accent6" hlink="hlink" folHlink="folHlink"/>
    </a:extraClrScheme>
    <a:extraClrScheme>
      <a:clrScheme name="template 2">
        <a:dk1>
          <a:srgbClr val="4D4D4D"/>
        </a:dk1>
        <a:lt1>
          <a:srgbClr val="FFFFFF"/>
        </a:lt1>
        <a:dk2>
          <a:srgbClr val="4D4D4D"/>
        </a:dk2>
        <a:lt2>
          <a:srgbClr val="0D254C"/>
        </a:lt2>
        <a:accent1>
          <a:srgbClr val="254B83"/>
        </a:accent1>
        <a:accent2>
          <a:srgbClr val="406DAA"/>
        </a:accent2>
        <a:accent3>
          <a:srgbClr val="FFFFFF"/>
        </a:accent3>
        <a:accent4>
          <a:srgbClr val="404040"/>
        </a:accent4>
        <a:accent5>
          <a:srgbClr val="ACB1C1"/>
        </a:accent5>
        <a:accent6>
          <a:srgbClr val="39629A"/>
        </a:accent6>
        <a:hlink>
          <a:srgbClr val="3267B4"/>
        </a:hlink>
        <a:folHlink>
          <a:srgbClr val="DDDDDD"/>
        </a:folHlink>
      </a:clrScheme>
      <a:clrMap bg1="lt1" tx1="dk1" bg2="lt2" tx2="dk2" accent1="accent1" accent2="accent2" accent3="accent3" accent4="accent4" accent5="accent5" accent6="accent6" hlink="hlink" folHlink="folHlink"/>
    </a:extraClrScheme>
    <a:extraClrScheme>
      <a:clrScheme name="template 3">
        <a:dk1>
          <a:srgbClr val="4D4D4D"/>
        </a:dk1>
        <a:lt1>
          <a:srgbClr val="FFFFFF"/>
        </a:lt1>
        <a:dk2>
          <a:srgbClr val="4D4D4D"/>
        </a:dk2>
        <a:lt2>
          <a:srgbClr val="363B45"/>
        </a:lt2>
        <a:accent1>
          <a:srgbClr val="A99D9B"/>
        </a:accent1>
        <a:accent2>
          <a:srgbClr val="565A66"/>
        </a:accent2>
        <a:accent3>
          <a:srgbClr val="FFFFFF"/>
        </a:accent3>
        <a:accent4>
          <a:srgbClr val="404040"/>
        </a:accent4>
        <a:accent5>
          <a:srgbClr val="D1CCCB"/>
        </a:accent5>
        <a:accent6>
          <a:srgbClr val="4D515C"/>
        </a:accent6>
        <a:hlink>
          <a:srgbClr val="927154"/>
        </a:hlink>
        <a:folHlink>
          <a:srgbClr val="DDDDDD"/>
        </a:folHlink>
      </a:clrScheme>
      <a:clrMap bg1="lt1" tx1="dk1" bg2="lt2" tx2="dk2" accent1="accent1" accent2="accent2" accent3="accent3" accent4="accent4" accent5="accent5" accent6="accent6" hlink="hlink" folHlink="folHlink"/>
    </a:extraClrScheme>
    <a:extraClrScheme>
      <a:clrScheme name="template 4">
        <a:dk1>
          <a:srgbClr val="4D4D4D"/>
        </a:dk1>
        <a:lt1>
          <a:srgbClr val="FFFFFF"/>
        </a:lt1>
        <a:dk2>
          <a:srgbClr val="4D4D4D"/>
        </a:dk2>
        <a:lt2>
          <a:srgbClr val="40494F"/>
        </a:lt2>
        <a:accent1>
          <a:srgbClr val="6D7D8A"/>
        </a:accent1>
        <a:accent2>
          <a:srgbClr val="A7A7A7"/>
        </a:accent2>
        <a:accent3>
          <a:srgbClr val="FFFFFF"/>
        </a:accent3>
        <a:accent4>
          <a:srgbClr val="404040"/>
        </a:accent4>
        <a:accent5>
          <a:srgbClr val="BABFC4"/>
        </a:accent5>
        <a:accent6>
          <a:srgbClr val="979797"/>
        </a:accent6>
        <a:hlink>
          <a:srgbClr val="7F7F7F"/>
        </a:hlink>
        <a:folHlink>
          <a:srgbClr val="DDDDDD"/>
        </a:folHlink>
      </a:clrScheme>
      <a:clrMap bg1="lt1" tx1="dk1" bg2="lt2" tx2="dk2" accent1="accent1" accent2="accent2" accent3="accent3" accent4="accent4" accent5="accent5" accent6="accent6" hlink="hlink" folHlink="folHlink"/>
    </a:extraClrScheme>
    <a:extraClrScheme>
      <a:clrScheme name="template 5">
        <a:dk1>
          <a:srgbClr val="4D4D4D"/>
        </a:dk1>
        <a:lt1>
          <a:srgbClr val="FFFFFF"/>
        </a:lt1>
        <a:dk2>
          <a:srgbClr val="4D4D4D"/>
        </a:dk2>
        <a:lt2>
          <a:srgbClr val="454D52"/>
        </a:lt2>
        <a:accent1>
          <a:srgbClr val="7D8B97"/>
        </a:accent1>
        <a:accent2>
          <a:srgbClr val="CBCBCB"/>
        </a:accent2>
        <a:accent3>
          <a:srgbClr val="FFFFFF"/>
        </a:accent3>
        <a:accent4>
          <a:srgbClr val="404040"/>
        </a:accent4>
        <a:accent5>
          <a:srgbClr val="BFC4C9"/>
        </a:accent5>
        <a:accent6>
          <a:srgbClr val="B8B8B8"/>
        </a:accent6>
        <a:hlink>
          <a:srgbClr val="515869"/>
        </a:hlink>
        <a:folHlink>
          <a:srgbClr val="DDDDDD"/>
        </a:folHlink>
      </a:clrScheme>
      <a:clrMap bg1="lt1" tx1="dk1" bg2="lt2" tx2="dk2" accent1="accent1" accent2="accent2" accent3="accent3" accent4="accent4" accent5="accent5" accent6="accent6" hlink="hlink" folHlink="folHlink"/>
    </a:extraClrScheme>
    <a:extraClrScheme>
      <a:clrScheme name="template 6">
        <a:dk1>
          <a:srgbClr val="4D4D4D"/>
        </a:dk1>
        <a:lt1>
          <a:srgbClr val="FFFFFF"/>
        </a:lt1>
        <a:dk2>
          <a:srgbClr val="4D4D4D"/>
        </a:dk2>
        <a:lt2>
          <a:srgbClr val="393939"/>
        </a:lt2>
        <a:accent1>
          <a:srgbClr val="858585"/>
        </a:accent1>
        <a:accent2>
          <a:srgbClr val="939393"/>
        </a:accent2>
        <a:accent3>
          <a:srgbClr val="FFFFFF"/>
        </a:accent3>
        <a:accent4>
          <a:srgbClr val="404040"/>
        </a:accent4>
        <a:accent5>
          <a:srgbClr val="C2C2C2"/>
        </a:accent5>
        <a:accent6>
          <a:srgbClr val="858585"/>
        </a:accent6>
        <a:hlink>
          <a:srgbClr val="696969"/>
        </a:hlink>
        <a:folHlink>
          <a:srgbClr val="DDDDDD"/>
        </a:folHlink>
      </a:clrScheme>
      <a:clrMap bg1="lt1" tx1="dk1" bg2="lt2" tx2="dk2" accent1="accent1" accent2="accent2" accent3="accent3" accent4="accent4" accent5="accent5" accent6="accent6" hlink="hlink" folHlink="folHlink"/>
    </a:extraClrScheme>
    <a:extraClrScheme>
      <a:clrScheme name="template 7">
        <a:dk1>
          <a:srgbClr val="4D4D4D"/>
        </a:dk1>
        <a:lt1>
          <a:srgbClr val="FFFFFF"/>
        </a:lt1>
        <a:dk2>
          <a:srgbClr val="4D4D4D"/>
        </a:dk2>
        <a:lt2>
          <a:srgbClr val="4F5056"/>
        </a:lt2>
        <a:accent1>
          <a:srgbClr val="7E7F8E"/>
        </a:accent1>
        <a:accent2>
          <a:srgbClr val="C0C1C5"/>
        </a:accent2>
        <a:accent3>
          <a:srgbClr val="FFFFFF"/>
        </a:accent3>
        <a:accent4>
          <a:srgbClr val="404040"/>
        </a:accent4>
        <a:accent5>
          <a:srgbClr val="C0C0C6"/>
        </a:accent5>
        <a:accent6>
          <a:srgbClr val="AEAFB2"/>
        </a:accent6>
        <a:hlink>
          <a:srgbClr val="ACAFB7"/>
        </a:hlink>
        <a:folHlink>
          <a:srgbClr val="DDDDDD"/>
        </a:folHlink>
      </a:clrScheme>
      <a:clrMap bg1="lt1" tx1="dk1" bg2="lt2" tx2="dk2" accent1="accent1" accent2="accent2" accent3="accent3" accent4="accent4" accent5="accent5" accent6="accent6" hlink="hlink" folHlink="folHlink"/>
    </a:extraClrScheme>
    <a:extraClrScheme>
      <a:clrScheme name="template 8">
        <a:dk1>
          <a:srgbClr val="4D4D4D"/>
        </a:dk1>
        <a:lt1>
          <a:srgbClr val="FFFFFF"/>
        </a:lt1>
        <a:dk2>
          <a:srgbClr val="4D4D4D"/>
        </a:dk2>
        <a:lt2>
          <a:srgbClr val="85978F"/>
        </a:lt2>
        <a:accent1>
          <a:srgbClr val="9DA499"/>
        </a:accent1>
        <a:accent2>
          <a:srgbClr val="A5B9BA"/>
        </a:accent2>
        <a:accent3>
          <a:srgbClr val="FFFFFF"/>
        </a:accent3>
        <a:accent4>
          <a:srgbClr val="404040"/>
        </a:accent4>
        <a:accent5>
          <a:srgbClr val="CCCFCA"/>
        </a:accent5>
        <a:accent6>
          <a:srgbClr val="95A7A8"/>
        </a:accent6>
        <a:hlink>
          <a:srgbClr val="ABB4AB"/>
        </a:hlink>
        <a:folHlink>
          <a:srgbClr val="DDDDDD"/>
        </a:folHlink>
      </a:clrScheme>
      <a:clrMap bg1="lt1" tx1="dk1" bg2="lt2" tx2="dk2" accent1="accent1" accent2="accent2" accent3="accent3" accent4="accent4" accent5="accent5" accent6="accent6" hlink="hlink" folHlink="folHlink"/>
    </a:extraClrScheme>
    <a:extraClrScheme>
      <a:clrScheme name="template 9">
        <a:dk1>
          <a:srgbClr val="4D4D4D"/>
        </a:dk1>
        <a:lt1>
          <a:srgbClr val="FFFFFF"/>
        </a:lt1>
        <a:dk2>
          <a:srgbClr val="4D4D4D"/>
        </a:dk2>
        <a:lt2>
          <a:srgbClr val="484847"/>
        </a:lt2>
        <a:accent1>
          <a:srgbClr val="7C7C74"/>
        </a:accent1>
        <a:accent2>
          <a:srgbClr val="AFB2AA"/>
        </a:accent2>
        <a:accent3>
          <a:srgbClr val="FFFFFF"/>
        </a:accent3>
        <a:accent4>
          <a:srgbClr val="404040"/>
        </a:accent4>
        <a:accent5>
          <a:srgbClr val="BFBFBC"/>
        </a:accent5>
        <a:accent6>
          <a:srgbClr val="9EA19A"/>
        </a:accent6>
        <a:hlink>
          <a:srgbClr val="D4D2C6"/>
        </a:hlink>
        <a:folHlink>
          <a:srgbClr val="DDDDDD"/>
        </a:folHlink>
      </a:clrScheme>
      <a:clrMap bg1="lt1" tx1="dk1" bg2="lt2" tx2="dk2" accent1="accent1" accent2="accent2" accent3="accent3" accent4="accent4" accent5="accent5" accent6="accent6" hlink="hlink" folHlink="folHlink"/>
    </a:extraClrScheme>
    <a:extraClrScheme>
      <a:clrScheme name="template 10">
        <a:dk1>
          <a:srgbClr val="4D4D4D"/>
        </a:dk1>
        <a:lt1>
          <a:srgbClr val="FFFFFF"/>
        </a:lt1>
        <a:dk2>
          <a:srgbClr val="4D4D4D"/>
        </a:dk2>
        <a:lt2>
          <a:srgbClr val="18191C"/>
        </a:lt2>
        <a:accent1>
          <a:srgbClr val="1F2229"/>
        </a:accent1>
        <a:accent2>
          <a:srgbClr val="3B4A61"/>
        </a:accent2>
        <a:accent3>
          <a:srgbClr val="FFFFFF"/>
        </a:accent3>
        <a:accent4>
          <a:srgbClr val="404040"/>
        </a:accent4>
        <a:accent5>
          <a:srgbClr val="ABABAC"/>
        </a:accent5>
        <a:accent6>
          <a:srgbClr val="354257"/>
        </a:accent6>
        <a:hlink>
          <a:srgbClr val="718CAC"/>
        </a:hlink>
        <a:folHlink>
          <a:srgbClr val="DDDDDD"/>
        </a:folHlink>
      </a:clrScheme>
      <a:clrMap bg1="lt1" tx1="dk1" bg2="lt2" tx2="dk2" accent1="accent1" accent2="accent2" accent3="accent3" accent4="accent4" accent5="accent5" accent6="accent6" hlink="hlink" folHlink="folHlink"/>
    </a:extraClrScheme>
    <a:extraClrScheme>
      <a:clrScheme name="template 11">
        <a:dk1>
          <a:srgbClr val="4D4D4D"/>
        </a:dk1>
        <a:lt1>
          <a:srgbClr val="FFFFFF"/>
        </a:lt1>
        <a:dk2>
          <a:srgbClr val="4D4D4D"/>
        </a:dk2>
        <a:lt2>
          <a:srgbClr val="303030"/>
        </a:lt2>
        <a:accent1>
          <a:srgbClr val="C6714B"/>
        </a:accent1>
        <a:accent2>
          <a:srgbClr val="7FC3C3"/>
        </a:accent2>
        <a:accent3>
          <a:srgbClr val="FFFFFF"/>
        </a:accent3>
        <a:accent4>
          <a:srgbClr val="404040"/>
        </a:accent4>
        <a:accent5>
          <a:srgbClr val="DFBBB1"/>
        </a:accent5>
        <a:accent6>
          <a:srgbClr val="72B0B0"/>
        </a:accent6>
        <a:hlink>
          <a:srgbClr val="5D5D5D"/>
        </a:hlink>
        <a:folHlink>
          <a:srgbClr val="DDDDDD"/>
        </a:folHlink>
      </a:clrScheme>
      <a:clrMap bg1="lt1" tx1="dk1" bg2="lt2" tx2="dk2" accent1="accent1" accent2="accent2" accent3="accent3" accent4="accent4" accent5="accent5" accent6="accent6" hlink="hlink" folHlink="folHlink"/>
    </a:extraClrScheme>
    <a:extraClrScheme>
      <a:clrScheme name="template 12">
        <a:dk1>
          <a:srgbClr val="4D4D4D"/>
        </a:dk1>
        <a:lt1>
          <a:srgbClr val="FFFFFF"/>
        </a:lt1>
        <a:dk2>
          <a:srgbClr val="4D4D4D"/>
        </a:dk2>
        <a:lt2>
          <a:srgbClr val="292929"/>
        </a:lt2>
        <a:accent1>
          <a:srgbClr val="4D4D4D"/>
        </a:accent1>
        <a:accent2>
          <a:srgbClr val="5F5F5F"/>
        </a:accent2>
        <a:accent3>
          <a:srgbClr val="FFFFFF"/>
        </a:accent3>
        <a:accent4>
          <a:srgbClr val="404040"/>
        </a:accent4>
        <a:accent5>
          <a:srgbClr val="B2B2B2"/>
        </a:accent5>
        <a:accent6>
          <a:srgbClr val="555555"/>
        </a:accent6>
        <a:hlink>
          <a:srgbClr val="969696"/>
        </a:hlink>
        <a:folHlink>
          <a:srgbClr val="DDDDDD"/>
        </a:folHlink>
      </a:clrScheme>
      <a:clrMap bg1="lt1" tx1="dk1" bg2="lt2" tx2="dk2" accent1="accent1" accent2="accent2" accent3="accent3" accent4="accent4" accent5="accent5" accent6="accent6" hlink="hlink" folHlink="folHlink"/>
    </a:extraClrScheme>
    <a:extraClrScheme>
      <a:clrScheme name="template 13">
        <a:dk1>
          <a:srgbClr val="4D4D4D"/>
        </a:dk1>
        <a:lt1>
          <a:srgbClr val="FFFFFF"/>
        </a:lt1>
        <a:dk2>
          <a:srgbClr val="4D4D4D"/>
        </a:dk2>
        <a:lt2>
          <a:srgbClr val="777777"/>
        </a:lt2>
        <a:accent1>
          <a:srgbClr val="969696"/>
        </a:accent1>
        <a:accent2>
          <a:srgbClr val="C0C0C0"/>
        </a:accent2>
        <a:accent3>
          <a:srgbClr val="FFFFFF"/>
        </a:accent3>
        <a:accent4>
          <a:srgbClr val="404040"/>
        </a:accent4>
        <a:accent5>
          <a:srgbClr val="C9C9C9"/>
        </a:accent5>
        <a:accent6>
          <a:srgbClr val="AEAEAE"/>
        </a:accent6>
        <a:hlink>
          <a:srgbClr val="CC0000"/>
        </a:hlink>
        <a:folHlink>
          <a:srgbClr val="DDDDDD"/>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5188</TotalTime>
  <Words>1633</Words>
  <Application>Microsoft Macintosh PowerPoint</Application>
  <PresentationFormat>On-screen Show (4:3)</PresentationFormat>
  <Paragraphs>293</Paragraphs>
  <Slides>19</Slides>
  <Notes>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19</vt:i4>
      </vt:variant>
    </vt:vector>
  </HeadingPairs>
  <TitlesOfParts>
    <vt:vector size="23" baseType="lpstr">
      <vt:lpstr>Arial</vt:lpstr>
      <vt:lpstr>Tahoma</vt:lpstr>
      <vt:lpstr>Wingdings</vt:lpstr>
      <vt:lpstr>template</vt:lpstr>
      <vt:lpstr>FIFA World Cup 2022 Simulation</vt:lpstr>
      <vt:lpstr>    Tables of Content</vt:lpstr>
      <vt:lpstr>Guess the Players ??? (Fun Activity) </vt:lpstr>
      <vt:lpstr>Introduction</vt:lpstr>
      <vt:lpstr>Project Purpose</vt:lpstr>
      <vt:lpstr>  What is Monte Carlo Simulation ?  </vt:lpstr>
      <vt:lpstr>Thought Process</vt:lpstr>
      <vt:lpstr>Data Sets Sources</vt:lpstr>
      <vt:lpstr>        Overview</vt:lpstr>
      <vt:lpstr>Strengths of the Approach</vt:lpstr>
      <vt:lpstr>  Important Assumptions</vt:lpstr>
      <vt:lpstr>    Design Process and Key Observation </vt:lpstr>
      <vt:lpstr>Understanding Pot Seedings</vt:lpstr>
      <vt:lpstr>Results so far (In process):- </vt:lpstr>
      <vt:lpstr>Results so far (contd.):- </vt:lpstr>
      <vt:lpstr>Results so far (contd.)</vt:lpstr>
      <vt:lpstr>Improvisation and Future Scope</vt:lpstr>
      <vt:lpstr>References</vt:lpstr>
      <vt:lpstr>PowerPoint Presentation</vt:lpstr>
    </vt:vector>
  </TitlesOfParts>
  <Compan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Template</dc:title>
  <dc:creator>PoweredTemplates.com</dc:creator>
  <cp:lastModifiedBy>Kumar, Rajat</cp:lastModifiedBy>
  <cp:revision>248</cp:revision>
  <dcterms:created xsi:type="dcterms:W3CDTF">2006-06-13T13:38:55Z</dcterms:created>
  <dcterms:modified xsi:type="dcterms:W3CDTF">2021-11-10T04:14:40Z</dcterms:modified>
</cp:coreProperties>
</file>